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487" r:id="rId2"/>
    <p:sldId id="501" r:id="rId3"/>
    <p:sldId id="2134806628" r:id="rId4"/>
    <p:sldId id="2134806629" r:id="rId5"/>
    <p:sldId id="2134806625" r:id="rId6"/>
    <p:sldId id="257" r:id="rId7"/>
    <p:sldId id="274" r:id="rId8"/>
    <p:sldId id="271" r:id="rId9"/>
    <p:sldId id="2134806627" r:id="rId10"/>
    <p:sldId id="2134806621" r:id="rId11"/>
    <p:sldId id="2134806618" r:id="rId12"/>
    <p:sldId id="2134806624" r:id="rId13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5"/>
    </p:embeddedFont>
    <p:embeddedFont>
      <p:font typeface="Montserrat SemiBold" panose="00000700000000000000" pitchFamily="50" charset="0"/>
      <p:bold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3" pos="4180" userDrawn="1">
          <p15:clr>
            <a:srgbClr val="A4A3A4"/>
          </p15:clr>
        </p15:guide>
        <p15:guide id="4" orient="horz" pos="3657" userDrawn="1">
          <p15:clr>
            <a:srgbClr val="A4A3A4"/>
          </p15:clr>
        </p15:guide>
        <p15:guide id="5" orient="horz" pos="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B5"/>
    <a:srgbClr val="003E6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2" autoAdjust="0"/>
    <p:restoredTop sz="91228" autoAdjust="0"/>
  </p:normalViewPr>
  <p:slideViewPr>
    <p:cSldViewPr snapToGrid="0">
      <p:cViewPr varScale="1">
        <p:scale>
          <a:sx n="68" d="100"/>
          <a:sy n="68" d="100"/>
        </p:scale>
        <p:origin x="1128" y="53"/>
      </p:cViewPr>
      <p:guideLst>
        <p:guide orient="horz" pos="2160"/>
        <p:guide pos="756"/>
        <p:guide pos="4180"/>
        <p:guide orient="horz" pos="3657"/>
        <p:guide orient="horz" pos="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5FA8C-8ADF-40C4-B468-84FFE6EE6AE3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65832-DC63-4E5C-9A45-CFB6E8004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7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by the International Society of Automation (ISA), the world’s leading society for automation professionals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8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65832-DC63-4E5C-9A45-CFB6E8004F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7245C-C652-469C-A9D4-F0C45460B6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8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E4DA-3BB7-4059-A999-E73AEBABA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9750" y="2212648"/>
            <a:ext cx="10382250" cy="23876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1D-8D9B-4C11-9F2E-692890025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9750" y="4692323"/>
            <a:ext cx="10382250" cy="165576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55BF-72D0-4CFC-8822-273BFCA20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5910" y="6482474"/>
            <a:ext cx="2743200" cy="365125"/>
          </a:xfrm>
          <a:prstGeom prst="rect">
            <a:avLst/>
          </a:prstGeom>
        </p:spPr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4EB4D-7FE3-4DD4-867D-747B37156F5C}"/>
              </a:ext>
            </a:extLst>
          </p:cNvPr>
          <p:cNvSpPr txBox="1"/>
          <p:nvPr userDrawn="1"/>
        </p:nvSpPr>
        <p:spPr>
          <a:xfrm>
            <a:off x="719086" y="6429139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2024 by the International Society of Automation (ISA).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970E2-53C0-40A8-BE63-E0C3DE6BC845}"/>
              </a:ext>
            </a:extLst>
          </p:cNvPr>
          <p:cNvSpPr txBox="1"/>
          <p:nvPr userDrawn="1"/>
        </p:nvSpPr>
        <p:spPr>
          <a:xfrm>
            <a:off x="719086" y="5968098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765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3BB5-740C-4B48-95C7-0134835F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418DB-4162-4C7E-AFF2-8F4F4220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40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A7F55-5746-4128-BBBA-27805CE0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5910" y="6482474"/>
            <a:ext cx="2743200" cy="365125"/>
          </a:xfrm>
          <a:prstGeom prst="rect">
            <a:avLst/>
          </a:prstGeom>
        </p:spPr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4278A-40BD-46AB-9C6B-62534888EB4E}"/>
              </a:ext>
            </a:extLst>
          </p:cNvPr>
          <p:cNvSpPr txBox="1"/>
          <p:nvPr userDrawn="1"/>
        </p:nvSpPr>
        <p:spPr>
          <a:xfrm>
            <a:off x="1535835" y="6313764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2024 by the International Society of Automation (ISA). All rights reserved.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83E7B-16B7-4A81-9B11-FB06F4FAF663}"/>
              </a:ext>
            </a:extLst>
          </p:cNvPr>
          <p:cNvSpPr txBox="1"/>
          <p:nvPr userDrawn="1"/>
        </p:nvSpPr>
        <p:spPr>
          <a:xfrm>
            <a:off x="1535835" y="5968098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51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DDA4-0492-4DB8-A2E8-1A1132C1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2293063"/>
            <a:ext cx="10662746" cy="1364538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C251E-EAF2-41A6-BA6D-B134B34ED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9254" y="3935194"/>
            <a:ext cx="10662746" cy="1500187"/>
          </a:xfrm>
        </p:spPr>
        <p:txBody>
          <a:bodyPr anchor="t">
            <a:no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E3D35-01B5-4666-A2A6-64B76CE6FC69}"/>
              </a:ext>
            </a:extLst>
          </p:cNvPr>
          <p:cNvSpPr txBox="1"/>
          <p:nvPr userDrawn="1"/>
        </p:nvSpPr>
        <p:spPr>
          <a:xfrm>
            <a:off x="1535835" y="6313764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2024 by the International Society of Automation (ISA). All rights reserved.</a:t>
            </a:r>
          </a:p>
          <a:p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9B7AC-D82C-4016-AD56-F82C9DC0B0C9}"/>
              </a:ext>
            </a:extLst>
          </p:cNvPr>
          <p:cNvSpPr txBox="1"/>
          <p:nvPr userDrawn="1"/>
        </p:nvSpPr>
        <p:spPr>
          <a:xfrm>
            <a:off x="1535835" y="5968098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24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8045-8DAC-4ADC-93E8-15570DE4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3E6C-FDF8-4DCB-841F-A9DB639C9D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9254" y="1825625"/>
            <a:ext cx="5334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2DA53-4532-453E-9082-0408733C0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3254" y="1825625"/>
            <a:ext cx="53287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4BA1F-6845-49A5-A61D-340B2E5ED849}"/>
              </a:ext>
            </a:extLst>
          </p:cNvPr>
          <p:cNvSpPr txBox="1"/>
          <p:nvPr userDrawn="1"/>
        </p:nvSpPr>
        <p:spPr>
          <a:xfrm>
            <a:off x="1535835" y="6313764"/>
            <a:ext cx="76525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© 2024 by the International Society of Automation (ISA). All rights reserved.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A6FDFC-E93B-4AFC-8194-7AE13A695824}"/>
              </a:ext>
            </a:extLst>
          </p:cNvPr>
          <p:cNvSpPr txBox="1"/>
          <p:nvPr userDrawn="1"/>
        </p:nvSpPr>
        <p:spPr>
          <a:xfrm>
            <a:off x="1535835" y="5968098"/>
            <a:ext cx="7652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170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C35CE-7C68-460E-8F0C-AD430B40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0B29-6678-4793-AA2F-EE27B864356E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9E89B-144A-4AB4-B1E7-4BB3DA1B2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C5839-4FC5-40E1-8245-D7DCE31A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87A48-02AE-4E41-A6D2-05EB704648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3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045C2-7D0F-4E16-A809-B28F39C9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365125"/>
            <a:ext cx="1066274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2363-FEAB-4CE5-A726-E12042C2F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9254" y="1825624"/>
            <a:ext cx="10662746" cy="4646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1925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a.org/training/training-courses-by-topic/connectivity-and-cybersecurity-courses" TargetMode="External"/><Relationship Id="rId3" Type="http://schemas.openxmlformats.org/officeDocument/2006/relationships/hyperlink" Target="http://www.isagca.org/" TargetMode="External"/><Relationship Id="rId7" Type="http://schemas.openxmlformats.org/officeDocument/2006/relationships/hyperlink" Target="http://www.isa.org/membershi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sa.org/standards-and-publications/isa-standards/isa-iec-62443-series-of-standards" TargetMode="External"/><Relationship Id="rId5" Type="http://schemas.openxmlformats.org/officeDocument/2006/relationships/hyperlink" Target="http://www.ics4ics.org/" TargetMode="External"/><Relationship Id="rId10" Type="http://schemas.openxmlformats.org/officeDocument/2006/relationships/hyperlink" Target="http://www.isa.org/ISA99" TargetMode="External"/><Relationship Id="rId4" Type="http://schemas.openxmlformats.org/officeDocument/2006/relationships/hyperlink" Target="http://www.isasecure.org/" TargetMode="External"/><Relationship Id="rId9" Type="http://schemas.openxmlformats.org/officeDocument/2006/relationships/hyperlink" Target="https://www.isa.org/certification/certificate-programs/isa-iec-62443-cybersecurity-certificate-progra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://www.ics4ics.org/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view of a city at night&#10;&#10;Description automatically generated">
            <a:extLst>
              <a:ext uri="{FF2B5EF4-FFF2-40B4-BE49-F238E27FC236}">
                <a16:creationId xmlns:a16="http://schemas.microsoft.com/office/drawing/2014/main" id="{CB6BD79C-5B4C-8A12-0496-92DA6FAD7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B5CDA-320D-15D3-2B79-6931B0F4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701" y="3977908"/>
            <a:ext cx="5225781" cy="1325411"/>
          </a:xfr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US" sz="22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50" charset="0"/>
              </a:rPr>
              <a:t>A Global Consortium Working </a:t>
            </a:r>
            <a:br>
              <a:rPr lang="en-US" sz="22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50" charset="0"/>
              </a:rPr>
            </a:br>
            <a:r>
              <a:rPr lang="en-US" sz="224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50" charset="0"/>
              </a:rPr>
              <a:t>to Secure Critical Infrastructure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1F46E4E-254B-CBB1-165D-C6B096787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9" y="1831075"/>
            <a:ext cx="4999295" cy="20977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ISAGCA Members</a:t>
            </a:r>
          </a:p>
        </p:txBody>
      </p:sp>
      <p:pic>
        <p:nvPicPr>
          <p:cNvPr id="4" name="Picture 4" descr="https://lh3.googleusercontent.com/4p2pCS04C-XYzLnW366Go56bAM5Bh-_TVRKzdkaHoKhihYoT4w4cINO_Yv8O9hhX_eP0UTO7FVRAY5o3MJEqkg=w731">
            <a:extLst>
              <a:ext uri="{FF2B5EF4-FFF2-40B4-BE49-F238E27FC236}">
                <a16:creationId xmlns:a16="http://schemas.microsoft.com/office/drawing/2014/main" id="{8981A825-CC27-72AB-5D5A-FCE1D249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354" y="287477"/>
            <a:ext cx="1904070" cy="6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A43E3C-86F4-A49A-7EC7-8CD60D679163}"/>
              </a:ext>
            </a:extLst>
          </p:cNvPr>
          <p:cNvSpPr txBox="1"/>
          <p:nvPr/>
        </p:nvSpPr>
        <p:spPr>
          <a:xfrm>
            <a:off x="5758464" y="13415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AAB5"/>
                </a:solidFill>
                <a:latin typeface="+mj-lt"/>
              </a:rPr>
              <a:t>www.isagca.org/join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673D8F-C7BE-FD1D-7D0B-7938BB174DDB}"/>
              </a:ext>
            </a:extLst>
          </p:cNvPr>
          <p:cNvGrpSpPr/>
          <p:nvPr/>
        </p:nvGrpSpPr>
        <p:grpSpPr>
          <a:xfrm>
            <a:off x="1149672" y="923338"/>
            <a:ext cx="7104696" cy="1534699"/>
            <a:chOff x="1413514" y="4594653"/>
            <a:chExt cx="7104696" cy="15346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307032-FBDE-ABA0-908F-E86D14D9D7D7}"/>
                </a:ext>
              </a:extLst>
            </p:cNvPr>
            <p:cNvGrpSpPr/>
            <p:nvPr/>
          </p:nvGrpSpPr>
          <p:grpSpPr>
            <a:xfrm>
              <a:off x="1413514" y="4594653"/>
              <a:ext cx="2264660" cy="1148026"/>
              <a:chOff x="1080774" y="3342224"/>
              <a:chExt cx="2264660" cy="114802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45377D-FFDF-3022-22A2-54B3ACB59E22}"/>
                  </a:ext>
                </a:extLst>
              </p:cNvPr>
              <p:cNvSpPr txBox="1"/>
              <p:nvPr/>
            </p:nvSpPr>
            <p:spPr>
              <a:xfrm>
                <a:off x="1080774" y="4054682"/>
                <a:ext cx="2264660" cy="435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00AAB5"/>
                    </a:solidFill>
                  </a:rPr>
                  <a:t>Members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E58F19C-EA6E-36A8-1393-32382602358F}"/>
                  </a:ext>
                </a:extLst>
              </p:cNvPr>
              <p:cNvSpPr/>
              <p:nvPr/>
            </p:nvSpPr>
            <p:spPr>
              <a:xfrm>
                <a:off x="1559759" y="3342224"/>
                <a:ext cx="1358102" cy="108366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rgbClr val="00AAB5"/>
                    </a:solidFill>
                    <a:latin typeface="+mj-lt"/>
                  </a:rPr>
                  <a:t>50+ 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D6B04A-8768-C418-C604-F1F1F8733A78}"/>
                </a:ext>
              </a:extLst>
            </p:cNvPr>
            <p:cNvSpPr txBox="1"/>
            <p:nvPr/>
          </p:nvSpPr>
          <p:spPr>
            <a:xfrm>
              <a:off x="2992396" y="5324452"/>
              <a:ext cx="2264660" cy="804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Aggregate revenue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0A5C7FE-FF50-DD48-CA52-CE36A4280F58}"/>
                </a:ext>
              </a:extLst>
            </p:cNvPr>
            <p:cNvSpPr/>
            <p:nvPr/>
          </p:nvSpPr>
          <p:spPr>
            <a:xfrm>
              <a:off x="2992396" y="4611994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$1.5 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C11ADE-95BA-DB73-7517-D87982CBB4FC}"/>
                </a:ext>
              </a:extLst>
            </p:cNvPr>
            <p:cNvSpPr txBox="1"/>
            <p:nvPr/>
          </p:nvSpPr>
          <p:spPr>
            <a:xfrm>
              <a:off x="4707547" y="5346821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Locations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674485-4F36-40A8-CCCA-055E55AE4001}"/>
                </a:ext>
              </a:extLst>
            </p:cNvPr>
            <p:cNvSpPr/>
            <p:nvPr/>
          </p:nvSpPr>
          <p:spPr>
            <a:xfrm>
              <a:off x="4707547" y="4634363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2,400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A96A25-2B00-6FCB-AA6A-0C633CC9012E}"/>
                </a:ext>
              </a:extLst>
            </p:cNvPr>
            <p:cNvSpPr txBox="1"/>
            <p:nvPr/>
          </p:nvSpPr>
          <p:spPr>
            <a:xfrm>
              <a:off x="6253550" y="5355274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Industries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F44EAD4-6AB7-CA07-0171-620B956D6799}"/>
                </a:ext>
              </a:extLst>
            </p:cNvPr>
            <p:cNvSpPr/>
            <p:nvPr/>
          </p:nvSpPr>
          <p:spPr>
            <a:xfrm>
              <a:off x="6253551" y="4642816"/>
              <a:ext cx="2264659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31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C40E922-4060-BB15-40AB-CDB485BDE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37" y="2552595"/>
            <a:ext cx="5293779" cy="3684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7DBC6A-0D70-8597-07B5-28888FACE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069" y="2614944"/>
            <a:ext cx="5367446" cy="41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7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9FE6C8-9612-4F7F-BDFC-CA1F4128BB13}"/>
              </a:ext>
            </a:extLst>
          </p:cNvPr>
          <p:cNvSpPr txBox="1"/>
          <p:nvPr/>
        </p:nvSpPr>
        <p:spPr>
          <a:xfrm>
            <a:off x="2521238" y="19157"/>
            <a:ext cx="1100328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3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3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5BDFBA-1941-D7F1-9624-13735816B6BB}"/>
              </a:ext>
            </a:extLst>
          </p:cNvPr>
          <p:cNvSpPr txBox="1">
            <a:spLocks/>
          </p:cNvSpPr>
          <p:nvPr/>
        </p:nvSpPr>
        <p:spPr>
          <a:xfrm>
            <a:off x="1529254" y="365125"/>
            <a:ext cx="1066274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 Cybersecurity Resources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9C4B26-408B-1BDE-025D-83BF92313591}"/>
              </a:ext>
            </a:extLst>
          </p:cNvPr>
          <p:cNvSpPr txBox="1">
            <a:spLocks/>
          </p:cNvSpPr>
          <p:nvPr/>
        </p:nvSpPr>
        <p:spPr>
          <a:xfrm>
            <a:off x="1529254" y="1075595"/>
            <a:ext cx="571443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Free guidance, training, and more:</a:t>
            </a:r>
            <a:endParaRPr lang="en-US" sz="2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E848D6-1371-EC9B-B0F2-F1E762F89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273948"/>
              </p:ext>
            </p:extLst>
          </p:nvPr>
        </p:nvGraphicFramePr>
        <p:xfrm>
          <a:off x="1529254" y="1965563"/>
          <a:ext cx="10448256" cy="238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1487">
                  <a:extLst>
                    <a:ext uri="{9D8B030D-6E8A-4147-A177-3AD203B41FA5}">
                      <a16:colId xmlns:a16="http://schemas.microsoft.com/office/drawing/2014/main" val="719652888"/>
                    </a:ext>
                  </a:extLst>
                </a:gridCol>
                <a:gridCol w="2821900">
                  <a:extLst>
                    <a:ext uri="{9D8B030D-6E8A-4147-A177-3AD203B41FA5}">
                      <a16:colId xmlns:a16="http://schemas.microsoft.com/office/drawing/2014/main" val="2691198834"/>
                    </a:ext>
                  </a:extLst>
                </a:gridCol>
                <a:gridCol w="3644869">
                  <a:extLst>
                    <a:ext uri="{9D8B030D-6E8A-4147-A177-3AD203B41FA5}">
                      <a16:colId xmlns:a16="http://schemas.microsoft.com/office/drawing/2014/main" val="2713437243"/>
                    </a:ext>
                  </a:extLst>
                </a:gridCol>
              </a:tblGrid>
              <a:tr h="238065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ISA Global Cybersecurity Alliance - 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www.isagca.org</a:t>
                      </a:r>
                      <a:b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</a:br>
                      <a:endParaRPr lang="en-US" sz="2000" dirty="0">
                        <a:solidFill>
                          <a:schemeClr val="tx2"/>
                        </a:solidFill>
                        <a:latin typeface="Aptos" panose="020B0004020202020204" pitchFamily="34" charset="0"/>
                      </a:endParaRPr>
                    </a:p>
                    <a:p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A collaborative forum  to advance </a:t>
                      </a:r>
                      <a:br>
                        <a:rPr lang="en-US" sz="2000" b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OT cybersecurity and understanding of ISA/IEC 62443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9863" indent="0"/>
                      <a: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ISASecure</a:t>
                      </a:r>
                    </a:p>
                    <a:p>
                      <a:pPr marL="169863" indent="0"/>
                      <a: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www.isasecure.org</a:t>
                      </a:r>
                      <a:b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</a:br>
                      <a:endParaRPr lang="en-US" sz="2000" dirty="0">
                        <a:solidFill>
                          <a:schemeClr val="tx2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69863" indent="0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The world’s leading conformance certification program for ISA/IEC 62443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2713" indent="0"/>
                      <a: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ICS4ICS</a:t>
                      </a:r>
                    </a:p>
                    <a:p>
                      <a:pPr marL="112713" indent="0"/>
                      <a: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www.ics4ics.org</a:t>
                      </a:r>
                      <a:br>
                        <a:rPr lang="en-US" sz="2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</a:br>
                      <a:endParaRPr lang="en-US" sz="2000" dirty="0">
                        <a:solidFill>
                          <a:schemeClr val="tx2"/>
                        </a:solidFill>
                        <a:latin typeface="Aptos" panose="020B0004020202020204" pitchFamily="34" charset="0"/>
                      </a:endParaRPr>
                    </a:p>
                    <a:p>
                      <a:pPr marL="112713" indent="0"/>
                      <a:r>
                        <a:rPr lang="en-US" sz="2000" b="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</a:rPr>
                        <a:t>Improve how cybersecurity incidents are managed with training, processes, and exercises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938678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4BB271AE-98ED-10E8-F107-47FCDFED77B5}"/>
              </a:ext>
            </a:extLst>
          </p:cNvPr>
          <p:cNvSpPr txBox="1">
            <a:spLocks/>
          </p:cNvSpPr>
          <p:nvPr/>
        </p:nvSpPr>
        <p:spPr>
          <a:xfrm>
            <a:off x="1529253" y="4456842"/>
            <a:ext cx="995855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Get involved:</a:t>
            </a:r>
            <a:br>
              <a:rPr lang="en-US" sz="2400" dirty="0">
                <a:solidFill>
                  <a:srgbClr val="003E6B"/>
                </a:solidFill>
              </a:rPr>
            </a:br>
            <a:endParaRPr lang="en-US" sz="2400" dirty="0">
              <a:solidFill>
                <a:srgbClr val="003E6B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ISA/IEC 62443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6"/>
              </a:rPr>
              <a:t>standards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 available from ISA (free access with ISA professional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7"/>
              </a:rPr>
              <a:t>membership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!)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Cybersecurity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8"/>
              </a:rPr>
              <a:t>training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 and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9"/>
              </a:rPr>
              <a:t>certificate program</a:t>
            </a:r>
            <a:endParaRPr lang="en-US" sz="1800" dirty="0">
              <a:solidFill>
                <a:srgbClr val="003E6B"/>
              </a:solidFill>
              <a:latin typeface="Aptos" panose="020B00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Help develop the standard – open to all at no charge – 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  <a:hlinkClick r:id="rId10"/>
              </a:rPr>
              <a:t>www.isa.org/ISA99</a:t>
            </a:r>
            <a:r>
              <a:rPr lang="en-US" sz="1800" dirty="0">
                <a:solidFill>
                  <a:srgbClr val="003E6B"/>
                </a:solidFill>
                <a:latin typeface="Aptos" panose="020B0004020202020204" pitchFamily="34" charset="0"/>
              </a:rPr>
              <a:t> </a:t>
            </a:r>
            <a:endParaRPr lang="en-US" sz="18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98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E675B5-33C8-E9AF-69F1-8187A5761A46}"/>
              </a:ext>
            </a:extLst>
          </p:cNvPr>
          <p:cNvSpPr/>
          <p:nvPr/>
        </p:nvSpPr>
        <p:spPr>
          <a:xfrm>
            <a:off x="1126836" y="4803120"/>
            <a:ext cx="10983928" cy="2054880"/>
          </a:xfrm>
          <a:prstGeom prst="rect">
            <a:avLst/>
          </a:prstGeom>
          <a:solidFill>
            <a:srgbClr val="003E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Learn more  </a:t>
            </a:r>
            <a:r>
              <a:rPr lang="en-US" sz="2400" dirty="0">
                <a:solidFill>
                  <a:srgbClr val="95C93D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|</a:t>
            </a:r>
            <a:r>
              <a:rPr lang="en-US" sz="2400" dirty="0">
                <a:solidFill>
                  <a:schemeClr val="bg1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 www.isagca.org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22" y="812772"/>
            <a:ext cx="9853564" cy="12421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3E6B"/>
                </a:solidFill>
                <a:latin typeface="Montserrat SemiBold" panose="00000700000000000000" pitchFamily="50" charset="0"/>
              </a:rPr>
              <a:t>Be Part of the Movement to </a:t>
            </a:r>
            <a:r>
              <a:rPr lang="en-US" dirty="0">
                <a:solidFill>
                  <a:srgbClr val="95C93D"/>
                </a:solidFill>
                <a:latin typeface="Montserrat SemiBold" panose="00000700000000000000" pitchFamily="50" charset="0"/>
              </a:rPr>
              <a:t>Prioritize OT Cybersecurity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A5C2-BBED-69D7-1E25-6D631D96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622" y="2825393"/>
            <a:ext cx="10621142" cy="186989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249" b="1" dirty="0">
                <a:solidFill>
                  <a:srgbClr val="003E6B"/>
                </a:solidFill>
                <a:latin typeface="Montserrat SemiBold" panose="000007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Change the Culture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49" dirty="0">
                <a:solidFill>
                  <a:srgbClr val="003E6B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 cybersecurity as a fundamental workplace tenet </a:t>
            </a:r>
            <a:br>
              <a:rPr lang="en-US" sz="2249" dirty="0">
                <a:solidFill>
                  <a:srgbClr val="003E6B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249" dirty="0">
                <a:solidFill>
                  <a:srgbClr val="003E6B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alongside functionality, efficiency, and safety</a:t>
            </a:r>
            <a:endParaRPr lang="en-US" sz="4685" dirty="0">
              <a:solidFill>
                <a:srgbClr val="003E6B"/>
              </a:solidFill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4" descr="https://lh3.googleusercontent.com/4p2pCS04C-XYzLnW366Go56bAM5Bh-_TVRKzdkaHoKhihYoT4w4cINO_Yv8O9hhX_eP0UTO7FVRAY5o3MJEqkg=w731">
            <a:extLst>
              <a:ext uri="{FF2B5EF4-FFF2-40B4-BE49-F238E27FC236}">
                <a16:creationId xmlns:a16="http://schemas.microsoft.com/office/drawing/2014/main" id="{8981A825-CC27-72AB-5D5A-FCE1D249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68" y="454303"/>
            <a:ext cx="1904070" cy="6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6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7D88-B25A-CE7D-54D1-F52CDB3A9E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8763" y="365125"/>
            <a:ext cx="10663237" cy="1325563"/>
          </a:xfrm>
        </p:spPr>
        <p:txBody>
          <a:bodyPr/>
          <a:lstStyle/>
          <a:p>
            <a:r>
              <a:rPr lang="en-US" dirty="0"/>
              <a:t>About ISA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8FEEA8-6105-403D-346A-3F6C17CD9E11}"/>
              </a:ext>
            </a:extLst>
          </p:cNvPr>
          <p:cNvGrpSpPr/>
          <p:nvPr/>
        </p:nvGrpSpPr>
        <p:grpSpPr>
          <a:xfrm>
            <a:off x="1080774" y="3323055"/>
            <a:ext cx="11223352" cy="1530564"/>
            <a:chOff x="1122338" y="4612231"/>
            <a:chExt cx="11223352" cy="15305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8C065A-8F06-A910-22CA-4F725E820778}"/>
                </a:ext>
              </a:extLst>
            </p:cNvPr>
            <p:cNvSpPr txBox="1"/>
            <p:nvPr/>
          </p:nvSpPr>
          <p:spPr>
            <a:xfrm>
              <a:off x="3320415" y="5343858"/>
              <a:ext cx="2192616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Personnel </a:t>
              </a:r>
              <a:br>
                <a:rPr lang="en-US" sz="2000" dirty="0">
                  <a:solidFill>
                    <a:schemeClr val="tx2"/>
                  </a:solidFill>
                </a:rPr>
              </a:br>
              <a:r>
                <a:rPr lang="en-US" sz="2000" dirty="0">
                  <a:solidFill>
                    <a:schemeClr val="tx2"/>
                  </a:solidFill>
                </a:rPr>
                <a:t>Credentials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EBCDFC-EFA0-9F23-93B4-FACAC73BB8FD}"/>
                </a:ext>
              </a:extLst>
            </p:cNvPr>
            <p:cNvSpPr txBox="1"/>
            <p:nvPr/>
          </p:nvSpPr>
          <p:spPr>
            <a:xfrm>
              <a:off x="1122338" y="5343858"/>
              <a:ext cx="2264660" cy="43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Standards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25AE3E6-60EA-5857-92AA-7623CF00B0E2}"/>
                </a:ext>
              </a:extLst>
            </p:cNvPr>
            <p:cNvSpPr/>
            <p:nvPr/>
          </p:nvSpPr>
          <p:spPr>
            <a:xfrm>
              <a:off x="3905886" y="4631400"/>
              <a:ext cx="1083666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16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D7872B5-2C5B-1D6B-A5AC-C4DCD4F33844}"/>
                </a:ext>
              </a:extLst>
            </p:cNvPr>
            <p:cNvSpPr/>
            <p:nvPr/>
          </p:nvSpPr>
          <p:spPr>
            <a:xfrm>
              <a:off x="1601323" y="4631400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138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CBC055B-AC29-2004-C02A-48506110D25E}"/>
                </a:ext>
              </a:extLst>
            </p:cNvPr>
            <p:cNvSpPr/>
            <p:nvPr/>
          </p:nvSpPr>
          <p:spPr>
            <a:xfrm>
              <a:off x="6067941" y="4631400"/>
              <a:ext cx="1083666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3E6B"/>
                  </a:solidFill>
                  <a:latin typeface="+mj-lt"/>
                </a:rPr>
                <a:t>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F665C0-8F85-81E0-634B-4D4C6D27B9F1}"/>
                </a:ext>
              </a:extLst>
            </p:cNvPr>
            <p:cNvSpPr txBox="1"/>
            <p:nvPr/>
          </p:nvSpPr>
          <p:spPr>
            <a:xfrm>
              <a:off x="5166907" y="5343858"/>
              <a:ext cx="2800951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tx2"/>
                  </a:solidFill>
                </a:rPr>
                <a:t>Product &amp; System Certifications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7633EB-046B-1F18-7E2B-7761315B2C1A}"/>
                </a:ext>
              </a:extLst>
            </p:cNvPr>
            <p:cNvSpPr/>
            <p:nvPr/>
          </p:nvSpPr>
          <p:spPr>
            <a:xfrm>
              <a:off x="8162006" y="4612231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8K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1029E1-437C-F459-196E-8185F4A3AB42}"/>
                </a:ext>
              </a:extLst>
            </p:cNvPr>
            <p:cNvSpPr/>
            <p:nvPr/>
          </p:nvSpPr>
          <p:spPr>
            <a:xfrm>
              <a:off x="10331173" y="4612231"/>
              <a:ext cx="1226174" cy="10836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AAB5"/>
                  </a:solidFill>
                  <a:latin typeface="+mj-lt"/>
                </a:rPr>
                <a:t>10K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F06720-8AAD-663F-975F-3744E3277422}"/>
                </a:ext>
              </a:extLst>
            </p:cNvPr>
            <p:cNvSpPr txBox="1"/>
            <p:nvPr/>
          </p:nvSpPr>
          <p:spPr>
            <a:xfrm>
              <a:off x="9623345" y="5343858"/>
              <a:ext cx="2722345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chemeClr val="accent3"/>
                  </a:solidFill>
                </a:rPr>
                <a:t>Event</a:t>
              </a:r>
              <a:br>
                <a:rPr lang="en-US" sz="2000" dirty="0">
                  <a:solidFill>
                    <a:schemeClr val="accent3"/>
                  </a:solidFill>
                </a:rPr>
              </a:br>
              <a:r>
                <a:rPr lang="en-US" sz="2000" dirty="0">
                  <a:solidFill>
                    <a:schemeClr val="accent3"/>
                  </a:solidFill>
                </a:rPr>
                <a:t>Registrants </a:t>
              </a:r>
              <a:r>
                <a:rPr lang="en-US" sz="1000" dirty="0">
                  <a:solidFill>
                    <a:schemeClr val="accent3"/>
                  </a:solidFill>
                </a:rPr>
                <a:t>(2022)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C2FFF9-8389-4A30-FB33-E4454B76CF60}"/>
                </a:ext>
              </a:extLst>
            </p:cNvPr>
            <p:cNvSpPr txBox="1"/>
            <p:nvPr/>
          </p:nvSpPr>
          <p:spPr>
            <a:xfrm>
              <a:off x="7825950" y="5343858"/>
              <a:ext cx="2089878" cy="7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solidFill>
                    <a:srgbClr val="00AAB5"/>
                  </a:solidFill>
                </a:rPr>
                <a:t>Professionals </a:t>
              </a:r>
              <a:br>
                <a:rPr lang="en-US" sz="2000" dirty="0">
                  <a:solidFill>
                    <a:srgbClr val="00AAB5"/>
                  </a:solidFill>
                </a:rPr>
              </a:br>
              <a:r>
                <a:rPr lang="en-US" sz="2000" dirty="0">
                  <a:solidFill>
                    <a:srgbClr val="00AAB5"/>
                  </a:solidFill>
                </a:rPr>
                <a:t>Trained </a:t>
              </a:r>
              <a:r>
                <a:rPr lang="en-US" sz="1000" dirty="0">
                  <a:solidFill>
                    <a:schemeClr val="accent3"/>
                  </a:solidFill>
                </a:rPr>
                <a:t>(2022)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600FA0-E62C-0955-45ED-6E206E135DB7}"/>
              </a:ext>
            </a:extLst>
          </p:cNvPr>
          <p:cNvGrpSpPr/>
          <p:nvPr/>
        </p:nvGrpSpPr>
        <p:grpSpPr>
          <a:xfrm>
            <a:off x="6772759" y="501760"/>
            <a:ext cx="5419239" cy="2597900"/>
            <a:chOff x="5704609" y="810492"/>
            <a:chExt cx="6720419" cy="3537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E8BD47-CB20-1D50-0134-9DFC842E0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609" y="810492"/>
              <a:ext cx="6359562" cy="3537090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3D9AC51-42C8-2C56-EC4D-787A2D922216}"/>
                </a:ext>
              </a:extLst>
            </p:cNvPr>
            <p:cNvSpPr/>
            <p:nvPr/>
          </p:nvSpPr>
          <p:spPr>
            <a:xfrm>
              <a:off x="7006302" y="1444673"/>
              <a:ext cx="1446581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9725"/>
              <a:r>
                <a:rPr lang="en-US" dirty="0">
                  <a:solidFill>
                    <a:schemeClr val="accent2"/>
                  </a:solidFill>
                </a:rPr>
                <a:t>70%  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sz="900" dirty="0">
                  <a:solidFill>
                    <a:schemeClr val="tx2"/>
                  </a:solidFill>
                </a:rPr>
                <a:t>N. America</a:t>
              </a:r>
            </a:p>
          </p:txBody>
        </p:sp>
        <p:pic>
          <p:nvPicPr>
            <p:cNvPr id="23" name="Graphic 22" descr="Marker with solid fill">
              <a:extLst>
                <a:ext uri="{FF2B5EF4-FFF2-40B4-BE49-F238E27FC236}">
                  <a16:creationId xmlns:a16="http://schemas.microsoft.com/office/drawing/2014/main" id="{37B28588-72F6-AF58-68E2-7AB0AD68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74086" y="1483528"/>
              <a:ext cx="581153" cy="581153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2BCBF9E-67EF-7C6B-A3B4-C2C66CEED418}"/>
                </a:ext>
              </a:extLst>
            </p:cNvPr>
            <p:cNvSpPr/>
            <p:nvPr/>
          </p:nvSpPr>
          <p:spPr>
            <a:xfrm>
              <a:off x="7079047" y="2826776"/>
              <a:ext cx="1446581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3.6%</a:t>
              </a:r>
            </a:p>
            <a:p>
              <a:pPr marL="404813"/>
              <a:r>
                <a:rPr lang="en-US" sz="900" dirty="0" err="1">
                  <a:solidFill>
                    <a:schemeClr val="tx2"/>
                  </a:solidFill>
                </a:rPr>
                <a:t>LatAm</a:t>
              </a:r>
              <a:r>
                <a:rPr lang="en-US" sz="900" dirty="0">
                  <a:solidFill>
                    <a:schemeClr val="tx2"/>
                  </a:solidFill>
                </a:rPr>
                <a:t>, Caribbean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9531CFE-71E3-38E7-9501-DF2AC1FEFEEA}"/>
                </a:ext>
              </a:extLst>
            </p:cNvPr>
            <p:cNvSpPr/>
            <p:nvPr/>
          </p:nvSpPr>
          <p:spPr>
            <a:xfrm>
              <a:off x="8983720" y="2466151"/>
              <a:ext cx="1544877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5.2%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Mid. East, Africa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9C95DC-956C-2468-A3AF-339A3EC8E415}"/>
                </a:ext>
              </a:extLst>
            </p:cNvPr>
            <p:cNvSpPr/>
            <p:nvPr/>
          </p:nvSpPr>
          <p:spPr>
            <a:xfrm>
              <a:off x="10662746" y="2145460"/>
              <a:ext cx="1762282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12.8%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Asia Pacific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954AE69-B16E-E224-F9F8-36A2CEC88C29}"/>
                </a:ext>
              </a:extLst>
            </p:cNvPr>
            <p:cNvSpPr/>
            <p:nvPr/>
          </p:nvSpPr>
          <p:spPr>
            <a:xfrm>
              <a:off x="9034750" y="1347436"/>
              <a:ext cx="1366371" cy="721250"/>
            </a:xfrm>
            <a:prstGeom prst="round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4813"/>
              <a:r>
                <a:rPr lang="en-US" dirty="0">
                  <a:solidFill>
                    <a:schemeClr val="accent2"/>
                  </a:solidFill>
                </a:rPr>
                <a:t>8%</a:t>
              </a:r>
            </a:p>
            <a:p>
              <a:pPr marL="404813"/>
              <a:r>
                <a:rPr lang="en-US" sz="900" dirty="0">
                  <a:solidFill>
                    <a:schemeClr val="tx2"/>
                  </a:solidFill>
                </a:rPr>
                <a:t>Europe</a:t>
              </a:r>
            </a:p>
          </p:txBody>
        </p:sp>
        <p:pic>
          <p:nvPicPr>
            <p:cNvPr id="30" name="Graphic 29" descr="Marker with solid fill">
              <a:extLst>
                <a:ext uri="{FF2B5EF4-FFF2-40B4-BE49-F238E27FC236}">
                  <a16:creationId xmlns:a16="http://schemas.microsoft.com/office/drawing/2014/main" id="{9407D5AA-FBA0-2316-A385-EA2D27D53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16540" y="2801394"/>
              <a:ext cx="581153" cy="581153"/>
            </a:xfrm>
            <a:prstGeom prst="rect">
              <a:avLst/>
            </a:prstGeom>
          </p:spPr>
        </p:pic>
        <p:pic>
          <p:nvPicPr>
            <p:cNvPr id="31" name="Graphic 30" descr="Marker with solid fill">
              <a:extLst>
                <a:ext uri="{FF2B5EF4-FFF2-40B4-BE49-F238E27FC236}">
                  <a16:creationId xmlns:a16="http://schemas.microsoft.com/office/drawing/2014/main" id="{ACC3F674-C5E2-9A7F-6777-399E4E72A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0628" y="2453152"/>
              <a:ext cx="581153" cy="581153"/>
            </a:xfrm>
            <a:prstGeom prst="rect">
              <a:avLst/>
            </a:prstGeom>
          </p:spPr>
        </p:pic>
        <p:pic>
          <p:nvPicPr>
            <p:cNvPr id="32" name="Graphic 31" descr="Marker with solid fill">
              <a:extLst>
                <a:ext uri="{FF2B5EF4-FFF2-40B4-BE49-F238E27FC236}">
                  <a16:creationId xmlns:a16="http://schemas.microsoft.com/office/drawing/2014/main" id="{61FD4A5B-89C4-3E6E-C306-FD55FF4C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88841" y="1370574"/>
              <a:ext cx="581153" cy="581153"/>
            </a:xfrm>
            <a:prstGeom prst="rect">
              <a:avLst/>
            </a:prstGeom>
          </p:spPr>
        </p:pic>
        <p:pic>
          <p:nvPicPr>
            <p:cNvPr id="33" name="Graphic 32" descr="Marker with solid fill">
              <a:extLst>
                <a:ext uri="{FF2B5EF4-FFF2-40B4-BE49-F238E27FC236}">
                  <a16:creationId xmlns:a16="http://schemas.microsoft.com/office/drawing/2014/main" id="{9B3DF4EC-6B55-54D8-07CF-76790E69E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04149" y="2166726"/>
              <a:ext cx="581153" cy="581153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3E86EF2-1729-C8DB-E5AE-8F6888C51949}"/>
              </a:ext>
            </a:extLst>
          </p:cNvPr>
          <p:cNvSpPr txBox="1">
            <a:spLocks/>
          </p:cNvSpPr>
          <p:nvPr/>
        </p:nvSpPr>
        <p:spPr>
          <a:xfrm>
            <a:off x="1529254" y="1254962"/>
            <a:ext cx="571443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3E6B"/>
                </a:solidFill>
              </a:rPr>
              <a:t>The leading professional </a:t>
            </a:r>
            <a:br>
              <a:rPr lang="en-US" sz="2400" dirty="0">
                <a:solidFill>
                  <a:srgbClr val="003E6B"/>
                </a:solidFill>
              </a:rPr>
            </a:br>
            <a:r>
              <a:rPr lang="en-US" sz="2400" dirty="0">
                <a:solidFill>
                  <a:srgbClr val="003E6B"/>
                </a:solidFill>
              </a:rPr>
              <a:t>society for automation with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2"/>
                </a:solidFill>
              </a:rPr>
              <a:t>13,800+</a:t>
            </a:r>
            <a:r>
              <a:rPr lang="en-US" sz="2400" dirty="0"/>
              <a:t> members in </a:t>
            </a:r>
            <a:r>
              <a:rPr lang="en-US" sz="2400" dirty="0">
                <a:solidFill>
                  <a:schemeClr val="accent2"/>
                </a:solidFill>
              </a:rPr>
              <a:t>104</a:t>
            </a:r>
            <a:r>
              <a:rPr lang="en-US" sz="2400" dirty="0"/>
              <a:t> co</a:t>
            </a:r>
            <a:r>
              <a:rPr lang="en-US" sz="2400" dirty="0">
                <a:solidFill>
                  <a:srgbClr val="003E6B"/>
                </a:solidFill>
              </a:rPr>
              <a:t>untrie</a:t>
            </a:r>
            <a:r>
              <a:rPr lang="en-US" sz="2400" dirty="0"/>
              <a:t>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DA6848-851F-7833-649F-E33C5914C8AB}"/>
              </a:ext>
            </a:extLst>
          </p:cNvPr>
          <p:cNvSpPr/>
          <p:nvPr/>
        </p:nvSpPr>
        <p:spPr>
          <a:xfrm>
            <a:off x="1142765" y="5249019"/>
            <a:ext cx="11111225" cy="8188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9CB91-7B56-819B-7CA3-422AB17B708B}"/>
              </a:ext>
            </a:extLst>
          </p:cNvPr>
          <p:cNvSpPr txBox="1"/>
          <p:nvPr/>
        </p:nvSpPr>
        <p:spPr>
          <a:xfrm>
            <a:off x="1317356" y="5421319"/>
            <a:ext cx="1087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Membership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Training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Certification</a:t>
            </a:r>
            <a:r>
              <a:rPr lang="en-US" sz="2800" dirty="0">
                <a:latin typeface="+mj-lt"/>
              </a:rPr>
              <a:t> 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Events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19E1B-EE37-DAA3-CC3D-790BF070C4E2}"/>
              </a:ext>
            </a:extLst>
          </p:cNvPr>
          <p:cNvSpPr/>
          <p:nvPr/>
        </p:nvSpPr>
        <p:spPr>
          <a:xfrm>
            <a:off x="1127265" y="6059587"/>
            <a:ext cx="11111227" cy="8188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B17C2-DCE3-42A6-E174-132288D29809}"/>
              </a:ext>
            </a:extLst>
          </p:cNvPr>
          <p:cNvSpPr txBox="1"/>
          <p:nvPr/>
        </p:nvSpPr>
        <p:spPr>
          <a:xfrm>
            <a:off x="1080772" y="6219855"/>
            <a:ext cx="1111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Standards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Conformity Assessment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chemeClr val="accent3"/>
                </a:solidFill>
                <a:latin typeface="+mj-lt"/>
              </a:rPr>
              <a:t> | 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429286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C2736B-F8FB-DF5A-E349-36EBBEDE1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948" y="4633042"/>
            <a:ext cx="4005038" cy="1443885"/>
          </a:xfrm>
          <a:ln>
            <a:noFill/>
          </a:ln>
        </p:spPr>
        <p:txBody>
          <a:bodyPr anchor="ctr">
            <a:no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Formal and informal liaison relationships with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IEC, OPAF, NAMUR, WIB, NIST, DHS, INL, ISASecure, and ISAGCA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7BBD1F-FCC7-F703-E48A-C62ABDCCA2A4}"/>
              </a:ext>
            </a:extLst>
          </p:cNvPr>
          <p:cNvSpPr txBox="1">
            <a:spLocks/>
          </p:cNvSpPr>
          <p:nvPr/>
        </p:nvSpPr>
        <p:spPr>
          <a:xfrm>
            <a:off x="7951179" y="5459000"/>
            <a:ext cx="3274239" cy="1638710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Address OT in 16 CI sectors</a:t>
            </a:r>
            <a:endParaRPr lang="en-US" sz="16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DB519-4170-2508-FD8D-D26AEB2FC426}"/>
              </a:ext>
            </a:extLst>
          </p:cNvPr>
          <p:cNvSpPr txBox="1"/>
          <p:nvPr/>
        </p:nvSpPr>
        <p:spPr>
          <a:xfrm>
            <a:off x="2714261" y="2530725"/>
            <a:ext cx="3889719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ISA99 committee was 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formed in 2002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works closely with IEC Technical Committee 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59395-F9BF-8DF6-ECF6-E403754DE96D}"/>
              </a:ext>
            </a:extLst>
          </p:cNvPr>
          <p:cNvSpPr txBox="1"/>
          <p:nvPr/>
        </p:nvSpPr>
        <p:spPr>
          <a:xfrm>
            <a:off x="2714262" y="4916729"/>
            <a:ext cx="4005038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1,500 volunteer members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 a wide range of industry sectors and constituencies from all areas of the world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FC98F-FA04-C9F8-FDE3-4EDF52AC7174}"/>
              </a:ext>
            </a:extLst>
          </p:cNvPr>
          <p:cNvSpPr txBox="1"/>
          <p:nvPr/>
        </p:nvSpPr>
        <p:spPr>
          <a:xfrm>
            <a:off x="7968949" y="3590198"/>
            <a:ext cx="3979896" cy="12019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referenced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NIST Cybersecurity Framework and Secure Software Development Framework, and are included in the MITRE System of Trust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99726-91A1-B523-D0CE-B917EC6A87C9}"/>
              </a:ext>
            </a:extLst>
          </p:cNvPr>
          <p:cNvSpPr txBox="1"/>
          <p:nvPr/>
        </p:nvSpPr>
        <p:spPr>
          <a:xfrm>
            <a:off x="2714260" y="3594913"/>
            <a:ext cx="4476761" cy="9173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ISA/IEC 62443 standards contain </a:t>
            </a: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500 normative requirements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address all phases of the system life cycle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D8B75B-B024-62DB-2B28-DE8BBDA7470B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Overview: </a:t>
            </a:r>
            <a:r>
              <a:rPr lang="en-US" dirty="0"/>
              <a:t>ISA/IEC 62443 Standards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E93401-603E-6A75-C91A-E9863282CE60}"/>
              </a:ext>
            </a:extLst>
          </p:cNvPr>
          <p:cNvSpPr txBox="1">
            <a:spLocks/>
          </p:cNvSpPr>
          <p:nvPr/>
        </p:nvSpPr>
        <p:spPr>
          <a:xfrm>
            <a:off x="1529254" y="1254962"/>
            <a:ext cx="1008908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accent3"/>
                </a:solidFill>
              </a:rPr>
              <a:t>The world’s only consensus-based automation and control systems security standards</a:t>
            </a:r>
          </a:p>
        </p:txBody>
      </p:sp>
      <p:pic>
        <p:nvPicPr>
          <p:cNvPr id="15" name="Graphic 14" descr="Bank outline">
            <a:extLst>
              <a:ext uri="{FF2B5EF4-FFF2-40B4-BE49-F238E27FC236}">
                <a16:creationId xmlns:a16="http://schemas.microsoft.com/office/drawing/2014/main" id="{E654B181-DB42-7AA6-E9D8-5CDAB482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8902" y="3541791"/>
            <a:ext cx="914400" cy="914400"/>
          </a:xfrm>
          <a:prstGeom prst="rect">
            <a:avLst/>
          </a:prstGeom>
        </p:spPr>
      </p:pic>
      <p:pic>
        <p:nvPicPr>
          <p:cNvPr id="17" name="Graphic 16" descr="Handshake outline">
            <a:extLst>
              <a:ext uri="{FF2B5EF4-FFF2-40B4-BE49-F238E27FC236}">
                <a16:creationId xmlns:a16="http://schemas.microsoft.com/office/drawing/2014/main" id="{DF48B31B-D885-4A39-E8C8-5643B7852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8902" y="4778515"/>
            <a:ext cx="914400" cy="914400"/>
          </a:xfrm>
          <a:prstGeom prst="rect">
            <a:avLst/>
          </a:prstGeom>
        </p:spPr>
      </p:pic>
      <p:pic>
        <p:nvPicPr>
          <p:cNvPr id="19" name="Graphic 18" descr="Children outline">
            <a:extLst>
              <a:ext uri="{FF2B5EF4-FFF2-40B4-BE49-F238E27FC236}">
                <a16:creationId xmlns:a16="http://schemas.microsoft.com/office/drawing/2014/main" id="{C11DBD5B-E9C0-E8BE-449C-87946D7A2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4778" y="4981454"/>
            <a:ext cx="914400" cy="914400"/>
          </a:xfrm>
          <a:prstGeom prst="rect">
            <a:avLst/>
          </a:prstGeom>
        </p:spPr>
      </p:pic>
      <p:pic>
        <p:nvPicPr>
          <p:cNvPr id="21" name="Graphic 20" descr="Circles with arrows outline">
            <a:extLst>
              <a:ext uri="{FF2B5EF4-FFF2-40B4-BE49-F238E27FC236}">
                <a16:creationId xmlns:a16="http://schemas.microsoft.com/office/drawing/2014/main" id="{2CB318EC-DC54-E36C-989D-4E6A41AAA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4485" y="3627874"/>
            <a:ext cx="914400" cy="914400"/>
          </a:xfrm>
          <a:prstGeom prst="rect">
            <a:avLst/>
          </a:prstGeom>
        </p:spPr>
      </p:pic>
      <p:pic>
        <p:nvPicPr>
          <p:cNvPr id="23" name="Graphic 22" descr="Factory outline">
            <a:extLst>
              <a:ext uri="{FF2B5EF4-FFF2-40B4-BE49-F238E27FC236}">
                <a16:creationId xmlns:a16="http://schemas.microsoft.com/office/drawing/2014/main" id="{E7889AB3-DBBD-32BD-9B21-9121B369BE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2159" y="5821155"/>
            <a:ext cx="914400" cy="914400"/>
          </a:xfrm>
          <a:prstGeom prst="rect">
            <a:avLst/>
          </a:prstGeom>
        </p:spPr>
      </p:pic>
      <p:pic>
        <p:nvPicPr>
          <p:cNvPr id="25" name="Graphic 24" descr="Monthly calendar outline">
            <a:extLst>
              <a:ext uri="{FF2B5EF4-FFF2-40B4-BE49-F238E27FC236}">
                <a16:creationId xmlns:a16="http://schemas.microsoft.com/office/drawing/2014/main" id="{B9698C0E-8B85-DF80-855B-E45E2D5D7C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0755" y="2543982"/>
            <a:ext cx="914400" cy="9144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33F9F7-36CE-0165-9C1A-8F22E35BF6F4}"/>
              </a:ext>
            </a:extLst>
          </p:cNvPr>
          <p:cNvSpPr txBox="1">
            <a:spLocks/>
          </p:cNvSpPr>
          <p:nvPr/>
        </p:nvSpPr>
        <p:spPr>
          <a:xfrm>
            <a:off x="7969481" y="2169210"/>
            <a:ext cx="3760889" cy="144388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Adopted by governments </a:t>
            </a:r>
            <a:r>
              <a:rPr lang="en-US" sz="16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Taiwan, Malaysia, Saudi Arabia, Singapore, and Qatar</a:t>
            </a:r>
          </a:p>
        </p:txBody>
      </p:sp>
      <p:pic>
        <p:nvPicPr>
          <p:cNvPr id="5" name="Graphic 4" descr="World outline">
            <a:extLst>
              <a:ext uri="{FF2B5EF4-FFF2-40B4-BE49-F238E27FC236}">
                <a16:creationId xmlns:a16="http://schemas.microsoft.com/office/drawing/2014/main" id="{CD08F2D6-B547-9A37-0A6A-2B401E1E32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18902" y="24022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84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D8B75B-B024-62DB-2B28-DE8BBDA7470B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Goal: </a:t>
            </a:r>
            <a:r>
              <a:rPr lang="en-US" dirty="0"/>
              <a:t>ISA/IEC 62443 Standards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CE93401-603E-6A75-C91A-E9863282CE60}"/>
              </a:ext>
            </a:extLst>
          </p:cNvPr>
          <p:cNvSpPr txBox="1">
            <a:spLocks/>
          </p:cNvSpPr>
          <p:nvPr/>
        </p:nvSpPr>
        <p:spPr>
          <a:xfrm>
            <a:off x="1529253" y="1254962"/>
            <a:ext cx="1038610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200" dirty="0">
                <a:effectLst/>
                <a:ea typeface="Calibri" panose="020F0502020204030204" pitchFamily="34" charset="0"/>
              </a:rPr>
              <a:t>Improve the safety, reliability, integrity, and security of Industrial Automation and Control Systems (IACS) using a risk-based, methodical, and complete process throughout the entire lifecycle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A94CB-C100-40BD-166C-0A1DB8CB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996" y="3124610"/>
            <a:ext cx="6184453" cy="30737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59E3CF-E78F-3E9E-2FCD-D2AF54B7A117}"/>
              </a:ext>
            </a:extLst>
          </p:cNvPr>
          <p:cNvSpPr txBox="1">
            <a:spLocks/>
          </p:cNvSpPr>
          <p:nvPr/>
        </p:nvSpPr>
        <p:spPr>
          <a:xfrm>
            <a:off x="7224889" y="2791179"/>
            <a:ext cx="4876800" cy="3740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500" dirty="0">
                <a:latin typeface="Aptos" panose="020B0004020202020204" pitchFamily="34" charset="0"/>
              </a:rPr>
              <a:t>Describes a set of common terms and requirements that can be used by asset owners, product suppliers, and service providers</a:t>
            </a:r>
            <a:br>
              <a:rPr lang="en-US" sz="1500" dirty="0">
                <a:latin typeface="Aptos" panose="020B0004020202020204" pitchFamily="34" charset="0"/>
              </a:rPr>
            </a:br>
            <a:endParaRPr lang="en-US" sz="1500" dirty="0">
              <a:latin typeface="Aptos" panose="020B0004020202020204" pitchFamily="34" charset="0"/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500" dirty="0">
                <a:highlight>
                  <a:srgbClr val="FFFFFF"/>
                </a:highlight>
                <a:latin typeface="Aptos" panose="020B0004020202020204" pitchFamily="34" charset="0"/>
              </a:rPr>
              <a:t>IACS includes collection of personnel, hardware, software and policies involved in operation of industrial processes that can affect its safe, secure, and reliable operation</a:t>
            </a:r>
            <a:br>
              <a:rPr lang="en-US" sz="1500" dirty="0">
                <a:highlight>
                  <a:srgbClr val="FFFFFF"/>
                </a:highlight>
                <a:latin typeface="Aptos" panose="020B0004020202020204" pitchFamily="34" charset="0"/>
              </a:rPr>
            </a:br>
            <a:endParaRPr lang="en-US" sz="1500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r>
              <a:rPr lang="en-US" sz="1500" dirty="0">
                <a:latin typeface="Aptos" panose="020B0004020202020204" pitchFamily="34" charset="0"/>
              </a:rPr>
              <a:t>Provides comprehensive set of guidelines for securing IACS used in various industries, including </a:t>
            </a:r>
            <a:r>
              <a:rPr lang="en-US" sz="1500" dirty="0">
                <a:highlight>
                  <a:srgbClr val="FFFFFF"/>
                </a:highlight>
                <a:latin typeface="Aptos" panose="020B0004020202020204" pitchFamily="34" charset="0"/>
              </a:rPr>
              <a:t>manufacturing, energy,  critical infrastructure, medical devices and transportation sectors.</a:t>
            </a:r>
          </a:p>
          <a:p>
            <a:pPr lvl="2">
              <a:lnSpc>
                <a:spcPct val="114000"/>
              </a:lnSpc>
              <a:spcBef>
                <a:spcPts val="0"/>
              </a:spcBef>
            </a:pPr>
            <a:endParaRPr lang="en-US" sz="1500" dirty="0">
              <a:highlight>
                <a:srgbClr val="FFFFFF"/>
              </a:highlight>
            </a:endParaRPr>
          </a:p>
          <a:p>
            <a:pPr lvl="2">
              <a:lnSpc>
                <a:spcPct val="114000"/>
              </a:lnSpc>
              <a:spcBef>
                <a:spcPts val="0"/>
              </a:spcBef>
            </a:pPr>
            <a:endParaRPr lang="en-US" sz="15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6523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01DB-8FE1-287E-1D07-D4EE776B5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557" y="934948"/>
            <a:ext cx="9989643" cy="4323653"/>
          </a:xfrm>
        </p:spPr>
        <p:txBody>
          <a:bodyPr/>
          <a:lstStyle/>
          <a:p>
            <a:pPr marL="0" lvl="1" indent="0">
              <a:buNone/>
            </a:pPr>
            <a:endParaRPr lang="en-US" sz="16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Structured Approach to Operational Technology (OT) Security</a:t>
            </a:r>
            <a:r>
              <a:rPr lang="en-US" sz="1600" dirty="0">
                <a:latin typeface="Aptos" panose="020B0004020202020204" pitchFamily="34" charset="0"/>
              </a:rPr>
              <a:t>: ISA/IEC 62443 protects against cyber threats and ensure the reliability, safety and integrity of industrial operations.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Global Consistency</a:t>
            </a:r>
            <a:r>
              <a:rPr lang="en-US" sz="1600" dirty="0">
                <a:latin typeface="Aptos" panose="020B0004020202020204" pitchFamily="34" charset="0"/>
              </a:rPr>
              <a:t>: ISA/IEC 62443 is an international standard, which is a common framework that can be adopted by organizations worldwide. Both supplier organizations and asset-owner organizations operate globally and benefit from conformance to a single international standard.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Risk Mitigation</a:t>
            </a:r>
            <a:r>
              <a:rPr lang="en-US" sz="1600" dirty="0">
                <a:latin typeface="Aptos" panose="020B0004020202020204" pitchFamily="34" charset="0"/>
              </a:rPr>
              <a:t>: ISA/IEC 62443 standards help organizations assess and mitigate the risks associated with cyber attacks on their industrial control systems. They provide a structured approach to identifying vulnerabilities and implementing measures to protect against threats.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Vendors and Supply Chain: </a:t>
            </a:r>
            <a:r>
              <a:rPr lang="en-US" sz="1600" dirty="0">
                <a:latin typeface="Aptos" panose="020B0004020202020204" pitchFamily="34" charset="0"/>
              </a:rPr>
              <a:t>These standards provide guidance on cybersecurity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when procuring and integrating control systems from different vendors. This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helps ensure security is built into the supply chain.</a:t>
            </a:r>
          </a:p>
          <a:p>
            <a:pPr marL="342900" lvl="2" indent="0">
              <a:buNone/>
            </a:pPr>
            <a:endParaRPr lang="en-US" sz="800" dirty="0">
              <a:latin typeface="Aptos" panose="020B0004020202020204" pitchFamily="34" charset="0"/>
            </a:endParaRPr>
          </a:p>
          <a:p>
            <a:pPr marL="342900" lvl="2" indent="0">
              <a:buNone/>
            </a:pPr>
            <a:r>
              <a:rPr lang="en-US" sz="1600" b="1" dirty="0">
                <a:latin typeface="Aptos" panose="020B0004020202020204" pitchFamily="34" charset="0"/>
              </a:rPr>
              <a:t>Compliance and Certification</a:t>
            </a:r>
            <a:r>
              <a:rPr lang="en-US" sz="1600" dirty="0">
                <a:latin typeface="Aptos" panose="020B0004020202020204" pitchFamily="34" charset="0"/>
              </a:rPr>
              <a:t>: Requiring compliance to ISA/IEC 62443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demonstrates cyber readiness. Conformity assessment programs like ISASecure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have been available for 13 years, providing transparency for asset-owner </a:t>
            </a:r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procurement activities and operational security status.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641B45-1851-2D61-88F5-10C923C5ED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Value: </a:t>
            </a:r>
            <a:r>
              <a:rPr lang="en-US" dirty="0"/>
              <a:t>ISA/IEC 62443 Standards</a:t>
            </a:r>
          </a:p>
        </p:txBody>
      </p:sp>
      <p:pic>
        <p:nvPicPr>
          <p:cNvPr id="8" name="Graphic 7" descr="Checklist outline">
            <a:extLst>
              <a:ext uri="{FF2B5EF4-FFF2-40B4-BE49-F238E27FC236}">
                <a16:creationId xmlns:a16="http://schemas.microsoft.com/office/drawing/2014/main" id="{A489B75D-DEF3-C87C-BCF1-9E471F5A0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8763" y="1183296"/>
            <a:ext cx="628810" cy="628810"/>
          </a:xfrm>
          <a:prstGeom prst="rect">
            <a:avLst/>
          </a:prstGeom>
        </p:spPr>
      </p:pic>
      <p:pic>
        <p:nvPicPr>
          <p:cNvPr id="10" name="Graphic 9" descr="Globe outline">
            <a:extLst>
              <a:ext uri="{FF2B5EF4-FFF2-40B4-BE49-F238E27FC236}">
                <a16:creationId xmlns:a16="http://schemas.microsoft.com/office/drawing/2014/main" id="{1BB5C69D-99A4-7690-A10D-72472D827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8763" y="2151837"/>
            <a:ext cx="628810" cy="628810"/>
          </a:xfrm>
          <a:prstGeom prst="rect">
            <a:avLst/>
          </a:prstGeom>
        </p:spPr>
      </p:pic>
      <p:pic>
        <p:nvPicPr>
          <p:cNvPr id="12" name="Graphic 11" descr="Shield Tick outline">
            <a:extLst>
              <a:ext uri="{FF2B5EF4-FFF2-40B4-BE49-F238E27FC236}">
                <a16:creationId xmlns:a16="http://schemas.microsoft.com/office/drawing/2014/main" id="{4929296D-16A2-EB34-1F09-55247DC03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8763" y="3157782"/>
            <a:ext cx="628810" cy="628810"/>
          </a:xfrm>
          <a:prstGeom prst="rect">
            <a:avLst/>
          </a:prstGeom>
        </p:spPr>
      </p:pic>
      <p:pic>
        <p:nvPicPr>
          <p:cNvPr id="14" name="Graphic 13" descr="Link outline">
            <a:extLst>
              <a:ext uri="{FF2B5EF4-FFF2-40B4-BE49-F238E27FC236}">
                <a16:creationId xmlns:a16="http://schemas.microsoft.com/office/drawing/2014/main" id="{D7BC5D6C-54B9-8E34-0474-F204ED094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40487" y="4163727"/>
            <a:ext cx="628810" cy="628810"/>
          </a:xfrm>
          <a:prstGeom prst="rect">
            <a:avLst/>
          </a:prstGeom>
        </p:spPr>
      </p:pic>
      <p:pic>
        <p:nvPicPr>
          <p:cNvPr id="16" name="Graphic 15" descr="Diploma outline">
            <a:extLst>
              <a:ext uri="{FF2B5EF4-FFF2-40B4-BE49-F238E27FC236}">
                <a16:creationId xmlns:a16="http://schemas.microsoft.com/office/drawing/2014/main" id="{B7179962-45AE-0E50-0A67-B088A3268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40487" y="5169672"/>
            <a:ext cx="628810" cy="628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DFBBD-65A2-620B-7CF3-050922190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915" y="4741192"/>
            <a:ext cx="1452276" cy="1980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7F8970-947E-17E0-976B-D4D193B6172B}"/>
              </a:ext>
            </a:extLst>
          </p:cNvPr>
          <p:cNvSpPr txBox="1"/>
          <p:nvPr/>
        </p:nvSpPr>
        <p:spPr>
          <a:xfrm>
            <a:off x="7604272" y="6214330"/>
            <a:ext cx="3472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u="sng" dirty="0">
                <a:highlight>
                  <a:srgbClr val="FFFFFF"/>
                </a:highlight>
              </a:rPr>
              <a:t>Free Resource available</a:t>
            </a:r>
            <a:r>
              <a:rPr lang="en-US" sz="900" i="1" u="sng" dirty="0"/>
              <a:t>: Quick Start Guide: </a:t>
            </a:r>
            <a:br>
              <a:rPr lang="en-US" sz="900" i="1" u="sng" dirty="0"/>
            </a:br>
            <a:r>
              <a:rPr lang="en-US" sz="900" i="1" u="sng" dirty="0"/>
              <a:t>An Overview of ISA/IEC 62443 Standards </a:t>
            </a:r>
            <a:br>
              <a:rPr lang="en-US" sz="900" i="1" u="sng" dirty="0"/>
            </a:br>
            <a:r>
              <a:rPr lang="en-US" sz="900" i="1" u="sng" dirty="0"/>
              <a:t>Security of Industrial Automation and Control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6486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230527-4012-4DB0-A7DB-9DF50EB81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2" y="1921552"/>
            <a:ext cx="3098590" cy="4010234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73D03A1-3FF2-42A3-AF40-228593BA81D2}"/>
              </a:ext>
            </a:extLst>
          </p:cNvPr>
          <p:cNvGrpSpPr/>
          <p:nvPr/>
        </p:nvGrpSpPr>
        <p:grpSpPr>
          <a:xfrm>
            <a:off x="7490500" y="2955201"/>
            <a:ext cx="1728000" cy="1728000"/>
            <a:chOff x="5256000" y="1800000"/>
            <a:chExt cx="1800000" cy="1800000"/>
          </a:xfrm>
        </p:grpSpPr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B09C3FCB-CE80-4D82-8B0C-1D21D3378CFD}"/>
                </a:ext>
              </a:extLst>
            </p:cNvPr>
            <p:cNvGrpSpPr/>
            <p:nvPr/>
          </p:nvGrpSpPr>
          <p:grpSpPr>
            <a:xfrm>
              <a:off x="5256000" y="1800000"/>
              <a:ext cx="1800000" cy="1800000"/>
              <a:chOff x="5088999" y="3772341"/>
              <a:chExt cx="1800000" cy="1800000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12D0A7B8-3F24-4181-8B30-83892F34267A}"/>
                  </a:ext>
                </a:extLst>
              </p:cNvPr>
              <p:cNvSpPr/>
              <p:nvPr/>
            </p:nvSpPr>
            <p:spPr bwMode="auto">
              <a:xfrm>
                <a:off x="5088999" y="3772341"/>
                <a:ext cx="1800000" cy="1800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977B5982-0EAE-4E6A-852F-1E421C0BEF1B}"/>
                  </a:ext>
                </a:extLst>
              </p:cNvPr>
              <p:cNvSpPr/>
              <p:nvPr/>
            </p:nvSpPr>
            <p:spPr bwMode="auto">
              <a:xfrm>
                <a:off x="5088999" y="3772341"/>
                <a:ext cx="1800000" cy="1800000"/>
              </a:xfrm>
              <a:prstGeom prst="ellipse">
                <a:avLst/>
              </a:prstGeom>
              <a:solidFill>
                <a:srgbClr val="004765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3F6048E5-FA39-4D16-8A31-F6877FA0C4BC}"/>
                  </a:ext>
                </a:extLst>
              </p:cNvPr>
              <p:cNvSpPr/>
              <p:nvPr/>
            </p:nvSpPr>
            <p:spPr bwMode="auto">
              <a:xfrm>
                <a:off x="5160999" y="3844341"/>
                <a:ext cx="1656000" cy="1656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863D0276-E3F1-41D8-A522-F0FDFB39EB71}"/>
                  </a:ext>
                </a:extLst>
              </p:cNvPr>
              <p:cNvSpPr/>
              <p:nvPr/>
            </p:nvSpPr>
            <p:spPr bwMode="auto">
              <a:xfrm>
                <a:off x="5196999" y="3880341"/>
                <a:ext cx="1584000" cy="1584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80AE4441-10F0-4C1A-9F53-CFB833A46E98}"/>
                  </a:ext>
                </a:extLst>
              </p:cNvPr>
              <p:cNvSpPr/>
              <p:nvPr/>
            </p:nvSpPr>
            <p:spPr bwMode="auto">
              <a:xfrm>
                <a:off x="5268999" y="3952341"/>
                <a:ext cx="1440000" cy="1440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4BD55BC-772E-42B6-9532-2C1CC39AFCCB}"/>
                  </a:ext>
                </a:extLst>
              </p:cNvPr>
              <p:cNvSpPr/>
              <p:nvPr/>
            </p:nvSpPr>
            <p:spPr bwMode="auto">
              <a:xfrm>
                <a:off x="5304999" y="3988341"/>
                <a:ext cx="1368000" cy="1368000"/>
              </a:xfrm>
              <a:prstGeom prst="ellipse">
                <a:avLst/>
              </a:prstGeom>
              <a:solidFill>
                <a:srgbClr val="00AAB5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6AED4107-9738-4D8F-BE29-F8930AD4E603}"/>
                  </a:ext>
                </a:extLst>
              </p:cNvPr>
              <p:cNvSpPr/>
              <p:nvPr/>
            </p:nvSpPr>
            <p:spPr bwMode="auto">
              <a:xfrm>
                <a:off x="5376999" y="4060341"/>
                <a:ext cx="1224000" cy="1224000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0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pic>
          <p:nvPicPr>
            <p:cNvPr id="37" name="Picture 2" descr="D:\IndSec\40_MarCom\Ressourcen\Keyviusal\Amberg_Slideshow\6483_Industrial_Security_SI_01133690_150325-1_2_Passwort-Verbindungslini....jpg">
              <a:extLst>
                <a:ext uri="{FF2B5EF4-FFF2-40B4-BE49-F238E27FC236}">
                  <a16:creationId xmlns:a16="http://schemas.microsoft.com/office/drawing/2014/main" id="{6ACFEE4E-E93A-4B4B-A63D-A4CD9EB3E9B9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44000" y="2098702"/>
              <a:ext cx="1224000" cy="1188000"/>
            </a:xfrm>
            <a:prstGeom prst="ellipse">
              <a:avLst/>
            </a:prstGeom>
            <a:ln w="3175" cap="rnd">
              <a:solidFill>
                <a:sysClr val="window" lastClr="FFFFFF">
                  <a:lumMod val="85000"/>
                </a:sys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ECC31CE9-EEA2-48F4-A016-5C4C371A78C4}"/>
              </a:ext>
            </a:extLst>
          </p:cNvPr>
          <p:cNvSpPr/>
          <p:nvPr/>
        </p:nvSpPr>
        <p:spPr>
          <a:xfrm>
            <a:off x="8903342" y="1707967"/>
            <a:ext cx="3063071" cy="1674669"/>
          </a:xfrm>
          <a:prstGeom prst="cloudCallout">
            <a:avLst>
              <a:gd name="adj1" fmla="val -32233"/>
              <a:gd name="adj2" fmla="val 8257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are the differences and commonalities between 27K and 62443? </a:t>
            </a:r>
          </a:p>
        </p:txBody>
      </p:sp>
      <p:sp>
        <p:nvSpPr>
          <p:cNvPr id="15" name="Denkblase: wolkenförmig 14">
            <a:extLst>
              <a:ext uri="{FF2B5EF4-FFF2-40B4-BE49-F238E27FC236}">
                <a16:creationId xmlns:a16="http://schemas.microsoft.com/office/drawing/2014/main" id="{499BB3A4-EE9E-4922-A17B-4B41ECB8C972}"/>
              </a:ext>
            </a:extLst>
          </p:cNvPr>
          <p:cNvSpPr/>
          <p:nvPr/>
        </p:nvSpPr>
        <p:spPr>
          <a:xfrm>
            <a:off x="5249939" y="1720681"/>
            <a:ext cx="2413361" cy="1684115"/>
          </a:xfrm>
          <a:prstGeom prst="cloudCallout">
            <a:avLst>
              <a:gd name="adj1" fmla="val 35172"/>
              <a:gd name="adj2" fmla="val 8229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Is 27K sufficient to address the OT infrastructure?</a:t>
            </a:r>
          </a:p>
        </p:txBody>
      </p:sp>
      <p:sp>
        <p:nvSpPr>
          <p:cNvPr id="16" name="Denkblase: wolkenförmig 15">
            <a:extLst>
              <a:ext uri="{FF2B5EF4-FFF2-40B4-BE49-F238E27FC236}">
                <a16:creationId xmlns:a16="http://schemas.microsoft.com/office/drawing/2014/main" id="{9A38ECC4-DE39-4455-9863-280607559E50}"/>
              </a:ext>
            </a:extLst>
          </p:cNvPr>
          <p:cNvSpPr/>
          <p:nvPr/>
        </p:nvSpPr>
        <p:spPr>
          <a:xfrm>
            <a:off x="9045700" y="4717761"/>
            <a:ext cx="2800800" cy="2015315"/>
          </a:xfrm>
          <a:prstGeom prst="cloudCallout">
            <a:avLst>
              <a:gd name="adj1" fmla="val -38511"/>
              <a:gd name="adj2" fmla="val -7221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What is the added value of 62443 for the protection of operating facilities?</a:t>
            </a:r>
          </a:p>
        </p:txBody>
      </p:sp>
      <p:sp>
        <p:nvSpPr>
          <p:cNvPr id="17" name="Denkblase: wolkenförmig 16">
            <a:extLst>
              <a:ext uri="{FF2B5EF4-FFF2-40B4-BE49-F238E27FC236}">
                <a16:creationId xmlns:a16="http://schemas.microsoft.com/office/drawing/2014/main" id="{6087DE6D-160F-4DDD-BA2D-E8219DB130C9}"/>
              </a:ext>
            </a:extLst>
          </p:cNvPr>
          <p:cNvSpPr/>
          <p:nvPr/>
        </p:nvSpPr>
        <p:spPr>
          <a:xfrm>
            <a:off x="5435028" y="4968655"/>
            <a:ext cx="3086129" cy="1520641"/>
          </a:xfrm>
          <a:prstGeom prst="cloudCallout">
            <a:avLst>
              <a:gd name="adj1" fmla="val 16074"/>
              <a:gd name="adj2" fmla="val -9042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How can both standards be combined in the OT environment?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CD1EA-97BE-616D-524D-A8C30E3FA97F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Working Together: </a:t>
            </a:r>
            <a:br>
              <a:rPr lang="en-US" dirty="0">
                <a:solidFill>
                  <a:srgbClr val="00AAB5"/>
                </a:solidFill>
              </a:rPr>
            </a:br>
            <a:r>
              <a:rPr lang="en-US" dirty="0"/>
              <a:t>ISA/IEC 62443 and ISO/IEC 27001/2</a:t>
            </a:r>
          </a:p>
        </p:txBody>
      </p:sp>
    </p:spTree>
    <p:extLst>
      <p:ext uri="{BB962C8B-B14F-4D97-AF65-F5344CB8AC3E}">
        <p14:creationId xmlns:p14="http://schemas.microsoft.com/office/powerpoint/2010/main" val="361181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F771D2-B378-2CE9-8DBE-6A85DEF4B580}"/>
              </a:ext>
            </a:extLst>
          </p:cNvPr>
          <p:cNvGrpSpPr/>
          <p:nvPr/>
        </p:nvGrpSpPr>
        <p:grpSpPr>
          <a:xfrm>
            <a:off x="1824551" y="2138875"/>
            <a:ext cx="8467353" cy="3794134"/>
            <a:chOff x="1905591" y="2023697"/>
            <a:chExt cx="10623794" cy="4357426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50CC2FC9-1E1F-4211-88A7-D9347AA36544}"/>
                </a:ext>
              </a:extLst>
            </p:cNvPr>
            <p:cNvGrpSpPr/>
            <p:nvPr/>
          </p:nvGrpSpPr>
          <p:grpSpPr>
            <a:xfrm>
              <a:off x="3785530" y="5352963"/>
              <a:ext cx="7105590" cy="1028160"/>
              <a:chOff x="3793588" y="5391145"/>
              <a:chExt cx="7131154" cy="1028160"/>
            </a:xfrm>
          </p:grpSpPr>
          <p:sp>
            <p:nvSpPr>
              <p:cNvPr id="52" name="cdtText Box 4 Id134148">
                <a:extLst>
                  <a:ext uri="{FF2B5EF4-FFF2-40B4-BE49-F238E27FC236}">
                    <a16:creationId xmlns:a16="http://schemas.microsoft.com/office/drawing/2014/main" id="{9EE1D98F-81D6-4B29-91E9-6396B3BEF6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9637" y="5424157"/>
                <a:ext cx="6832965" cy="99514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9525" algn="ctr">
                <a:solidFill>
                  <a:sysClr val="window" lastClr="FFFFFF">
                    <a:lumMod val="95000"/>
                  </a:sysClr>
                </a:solidFill>
                <a:miter lim="800000"/>
                <a:headEnd/>
                <a:tailEnd/>
              </a:ln>
              <a:effectLst/>
            </p:spPr>
            <p:txBody>
              <a:bodyPr wrap="square" lIns="108000" tIns="54000" rIns="108000" bIns="54000" anchor="ctr" anchorCtr="1">
                <a:noAutofit/>
              </a:bodyPr>
              <a:lstStyle>
                <a:defPPr>
                  <a:defRPr lang="de-DE"/>
                </a:defPPr>
                <a:lvl1pPr>
                  <a:lnSpc>
                    <a:spcPct val="110000"/>
                  </a:lnSpc>
                  <a:spcBef>
                    <a:spcPts val="0"/>
                  </a:spcBef>
                  <a:defRPr b="1">
                    <a:solidFill>
                      <a:schemeClr val="accent1">
                        <a:lumMod val="75000"/>
                      </a:schemeClr>
                    </a:solidFill>
                  </a:defRPr>
                </a:lvl1pPr>
              </a:lstStyle>
              <a:p>
                <a:pPr fontAlgn="base">
                  <a:spcAft>
                    <a:spcPct val="0"/>
                  </a:spcAft>
                  <a:defRPr/>
                </a:pPr>
                <a:endParaRPr lang="en-US" kern="0" dirty="0">
                  <a:solidFill>
                    <a:srgbClr val="004765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endParaRPr>
              </a:p>
            </p:txBody>
          </p:sp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BE656C80-603C-443F-9E36-8A9C59CF7035}"/>
                  </a:ext>
                </a:extLst>
              </p:cNvPr>
              <p:cNvGrpSpPr/>
              <p:nvPr/>
            </p:nvGrpSpPr>
            <p:grpSpPr>
              <a:xfrm>
                <a:off x="3793588" y="5445814"/>
                <a:ext cx="369484" cy="952070"/>
                <a:chOff x="3433589" y="5445814"/>
                <a:chExt cx="369484" cy="952070"/>
              </a:xfrm>
            </p:grpSpPr>
            <p:sp>
              <p:nvSpPr>
                <p:cNvPr id="55" name="Pfeil: Chevron 54">
                  <a:extLst>
                    <a:ext uri="{FF2B5EF4-FFF2-40B4-BE49-F238E27FC236}">
                      <a16:creationId xmlns:a16="http://schemas.microsoft.com/office/drawing/2014/main" id="{72025DAF-538F-4F66-8ECF-02A7A743E536}"/>
                    </a:ext>
                  </a:extLst>
                </p:cNvPr>
                <p:cNvSpPr/>
                <p:nvPr/>
              </p:nvSpPr>
              <p:spPr bwMode="auto">
                <a:xfrm>
                  <a:off x="3443074" y="5445814"/>
                  <a:ext cx="359999" cy="944228"/>
                </a:xfrm>
                <a:prstGeom prst="chevron">
                  <a:avLst>
                    <a:gd name="adj" fmla="val 70595"/>
                  </a:avLst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buNone/>
                    <a:defRPr/>
                  </a:pPr>
                  <a:endParaRPr lang="de-DE" sz="1400" kern="0" dirty="0">
                    <a:solidFill>
                      <a:srgbClr val="000000"/>
                    </a:solidFill>
                    <a:latin typeface="Calibri" panose="020F0502020204030204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</p:txBody>
            </p:sp>
            <p:sp>
              <p:nvSpPr>
                <p:cNvPr id="56" name="Pfeil: nach rechts 55">
                  <a:extLst>
                    <a:ext uri="{FF2B5EF4-FFF2-40B4-BE49-F238E27FC236}">
                      <a16:creationId xmlns:a16="http://schemas.microsoft.com/office/drawing/2014/main" id="{3C3F51CD-4337-4AE8-B548-423C9FE07A64}"/>
                    </a:ext>
                  </a:extLst>
                </p:cNvPr>
                <p:cNvSpPr/>
                <p:nvPr/>
              </p:nvSpPr>
              <p:spPr bwMode="auto">
                <a:xfrm>
                  <a:off x="3433589" y="5453653"/>
                  <a:ext cx="251999" cy="944231"/>
                </a:xfrm>
                <a:prstGeom prst="rightArrow">
                  <a:avLst>
                    <a:gd name="adj1" fmla="val 100000"/>
                    <a:gd name="adj2" fmla="val 100000"/>
                  </a:avLst>
                </a:prstGeom>
                <a:solidFill>
                  <a:sysClr val="window" lastClr="FFFFFF"/>
                </a:solidFill>
                <a:ln>
                  <a:solidFill>
                    <a:sysClr val="window" lastClr="FFFFFF"/>
                  </a:solidFill>
                </a:ln>
                <a:effectLst/>
              </p:spPr>
              <p:txBody>
                <a:bodyPr wrap="square" lIns="108000" tIns="54000" rIns="108000" bIns="54000" numCol="1" spcCol="72000" rtlCol="0" anchor="ctr">
                  <a:noAutofit/>
                </a:bodyPr>
                <a:lstStyle/>
                <a:p>
                  <a:pPr algn="ctr" fontAlgn="base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" charset="0"/>
                    <a:buNone/>
                    <a:defRPr/>
                  </a:pPr>
                  <a:endParaRPr lang="de-DE" sz="1400" kern="0" dirty="0">
                    <a:solidFill>
                      <a:srgbClr val="000000"/>
                    </a:solidFill>
                    <a:latin typeface="Calibri" panose="020F0502020204030204"/>
                    <a:ea typeface="Arial Unicode MS" panose="020B0604020202020204" pitchFamily="34" charset="-128"/>
                    <a:cs typeface="Arial Unicode MS" panose="020B0604020202020204" pitchFamily="34" charset="-128"/>
                  </a:endParaRPr>
                </a:p>
              </p:txBody>
            </p:sp>
          </p:grpSp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E0D127F9-4457-4B23-8ED3-199C41F05D9B}"/>
                  </a:ext>
                </a:extLst>
              </p:cNvPr>
              <p:cNvSpPr/>
              <p:nvPr/>
            </p:nvSpPr>
            <p:spPr bwMode="auto">
              <a:xfrm>
                <a:off x="3849636" y="5391145"/>
                <a:ext cx="7075106" cy="99514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108000" tIns="54000" rIns="108000" bIns="54000" numCol="1" spcCol="72000" rtlCol="0" anchor="ctr">
                <a:noAutofit/>
              </a:bodyPr>
              <a:lstStyle/>
              <a:p>
                <a:pPr marL="446088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600" dirty="0">
                    <a:solidFill>
                      <a:srgbClr val="004765"/>
                    </a:solidFill>
                    <a:latin typeface="Aptos" panose="020B0004020202020204" pitchFamily="34" charset="0"/>
                    <a:ea typeface="Arial Unicode MS" panose="020B0604020202020204" pitchFamily="34" charset="-128"/>
                    <a:cs typeface="Calibri" panose="020F0502020204030204" pitchFamily="34" charset="0"/>
                  </a:rPr>
                  <a:t>27001 and 62443 address two aspects of a </a:t>
                </a:r>
                <a:br>
                  <a:rPr lang="en-US" sz="1600" dirty="0">
                    <a:solidFill>
                      <a:srgbClr val="004765"/>
                    </a:solidFill>
                    <a:latin typeface="Aptos" panose="020B0004020202020204" pitchFamily="34" charset="0"/>
                    <a:ea typeface="Arial Unicode MS" panose="020B0604020202020204" pitchFamily="34" charset="-128"/>
                    <a:cs typeface="Calibri" panose="020F0502020204030204" pitchFamily="34" charset="0"/>
                  </a:rPr>
                </a:br>
                <a:r>
                  <a:rPr lang="en-US" sz="1600" dirty="0">
                    <a:solidFill>
                      <a:srgbClr val="004765"/>
                    </a:solidFill>
                    <a:latin typeface="Aptos" panose="020B0004020202020204" pitchFamily="34" charset="0"/>
                    <a:ea typeface="Arial Unicode MS" panose="020B0604020202020204" pitchFamily="34" charset="-128"/>
                    <a:cs typeface="Calibri" panose="020F0502020204030204" pitchFamily="34" charset="0"/>
                  </a:rPr>
                  <a:t>holistic cybersecurity strategy of an organization</a:t>
                </a:r>
              </a:p>
            </p:txBody>
          </p:sp>
        </p:grp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F6EFD867-893F-4D06-8204-4B8D70E07445}"/>
                </a:ext>
              </a:extLst>
            </p:cNvPr>
            <p:cNvSpPr/>
            <p:nvPr/>
          </p:nvSpPr>
          <p:spPr bwMode="auto">
            <a:xfrm>
              <a:off x="5160775" y="2023697"/>
              <a:ext cx="3850836" cy="283926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rgbClr val="ADBECB">
                  <a:lumMod val="75000"/>
                </a:srgbClr>
              </a:solidFill>
              <a:miter lim="800000"/>
              <a:headEnd/>
              <a:tailEnd/>
            </a:ln>
            <a:effectLst/>
          </p:spPr>
          <p:txBody>
            <a:bodyPr wrap="square" lIns="0" tIns="108000" rIns="0" bIns="0" numCol="1" spcCol="72000" rtlCol="0" anchor="t" anchorCtr="1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Information security</a:t>
              </a:r>
              <a:b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</a:b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of an organization</a:t>
              </a: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138573AF-5A23-4C4E-8A7F-9CDBE0AB7578}"/>
                </a:ext>
              </a:extLst>
            </p:cNvPr>
            <p:cNvSpPr/>
            <p:nvPr/>
          </p:nvSpPr>
          <p:spPr>
            <a:xfrm>
              <a:off x="1905591" y="2851505"/>
              <a:ext cx="1942987" cy="719625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chemeClr val="accent2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ISO/IEC 27001/2</a:t>
              </a:r>
            </a:p>
          </p:txBody>
        </p:sp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78197569-3842-4A9C-9135-C0E1E6CB0B6A}"/>
                </a:ext>
              </a:extLst>
            </p:cNvPr>
            <p:cNvSpPr/>
            <p:nvPr/>
          </p:nvSpPr>
          <p:spPr>
            <a:xfrm>
              <a:off x="5371320" y="3743219"/>
              <a:ext cx="3496292" cy="827625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107975" tIns="0" rIns="107975" bIns="0" anchor="ctr" anchorCtr="1"/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OT infrastructure of operating facilities (IACS*)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085A3396-FD16-47B3-8F84-28A971CBC2DD}"/>
                </a:ext>
              </a:extLst>
            </p:cNvPr>
            <p:cNvSpPr/>
            <p:nvPr/>
          </p:nvSpPr>
          <p:spPr>
            <a:xfrm>
              <a:off x="5160775" y="2810962"/>
              <a:ext cx="3850836" cy="75562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22225">
              <a:solidFill>
                <a:srgbClr val="ADBECB">
                  <a:lumMod val="75000"/>
                </a:srgbClr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IT infrastructure</a:t>
              </a:r>
              <a:b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</a:br>
              <a:r>
                <a:rPr lang="en-US" sz="1400" b="1" kern="0" dirty="0">
                  <a:solidFill>
                    <a:srgbClr val="000000"/>
                  </a:solidFill>
                  <a:ea typeface="Arial Unicode MS" panose="020B0604020202020204" pitchFamily="34" charset="-128"/>
                  <a:cs typeface="Calibri" panose="020F0502020204030204" pitchFamily="34" charset="0"/>
                </a:rPr>
                <a:t>(Office environment)</a:t>
              </a:r>
            </a:p>
          </p:txBody>
        </p:sp>
        <p:sp>
          <p:nvSpPr>
            <p:cNvPr id="66" name="Pfeil: nach links 65">
              <a:extLst>
                <a:ext uri="{FF2B5EF4-FFF2-40B4-BE49-F238E27FC236}">
                  <a16:creationId xmlns:a16="http://schemas.microsoft.com/office/drawing/2014/main" id="{59464100-CF6E-4093-A9BA-9ACC82027905}"/>
                </a:ext>
              </a:extLst>
            </p:cNvPr>
            <p:cNvSpPr/>
            <p:nvPr/>
          </p:nvSpPr>
          <p:spPr bwMode="auto">
            <a:xfrm>
              <a:off x="8867612" y="3821968"/>
              <a:ext cx="1942988" cy="719625"/>
            </a:xfrm>
            <a:prstGeom prst="leftArrow">
              <a:avLst>
                <a:gd name="adj1" fmla="val 50000"/>
                <a:gd name="adj2" fmla="val 179147"/>
              </a:avLst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none" lIns="107975" tIns="0" rIns="36000" bIns="0" anchor="ctr" anchorCtr="0"/>
            <a:lstStyle/>
            <a:p>
              <a:pPr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address</a:t>
              </a: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A425AD0-2EB5-4DD0-8FD0-71437035119D}"/>
                </a:ext>
              </a:extLst>
            </p:cNvPr>
            <p:cNvSpPr txBox="1"/>
            <p:nvPr/>
          </p:nvSpPr>
          <p:spPr>
            <a:xfrm>
              <a:off x="7299355" y="4901141"/>
              <a:ext cx="4506730" cy="318123"/>
            </a:xfrm>
            <a:prstGeom prst="rect">
              <a:avLst/>
            </a:prstGeom>
            <a:noFill/>
          </p:spPr>
          <p:txBody>
            <a:bodyPr wrap="none" rIns="0" rtlCol="0">
              <a:spAutoFit/>
            </a:bodyPr>
            <a:lstStyle/>
            <a:p>
              <a:pPr algn="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ea typeface="ＭＳ Ｐゴシック" charset="-128"/>
                </a:rPr>
                <a:t>*IACS: Industrial Automation and Control System</a:t>
              </a: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C1763B52-E1B1-4598-9FA5-B6EA1E687305}"/>
                </a:ext>
              </a:extLst>
            </p:cNvPr>
            <p:cNvSpPr/>
            <p:nvPr/>
          </p:nvSpPr>
          <p:spPr>
            <a:xfrm>
              <a:off x="10586397" y="3825942"/>
              <a:ext cx="1942988" cy="719625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107975" tIns="0" rIns="107975" bIns="0" anchor="ctr" anchorCtr="1"/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b="1" kern="0" dirty="0">
                  <a:solidFill>
                    <a:prstClr val="black"/>
                  </a:solidFill>
                  <a:ea typeface="ＭＳ Ｐゴシック" charset="-128"/>
                  <a:cs typeface="Calibri" panose="020F0502020204030204" pitchFamily="34" charset="0"/>
                </a:rPr>
                <a:t>ISA/IEC 62443 series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AEBC3D-E7EF-8824-E49A-ABE2B410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904" y="4531555"/>
            <a:ext cx="1593364" cy="2062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B49710-9BEE-7E26-A301-7AE3B0760033}"/>
              </a:ext>
            </a:extLst>
          </p:cNvPr>
          <p:cNvSpPr txBox="1"/>
          <p:nvPr/>
        </p:nvSpPr>
        <p:spPr>
          <a:xfrm>
            <a:off x="6476144" y="6133286"/>
            <a:ext cx="367256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u="sng" dirty="0">
                <a:highlight>
                  <a:srgbClr val="FFFFFF"/>
                </a:highlight>
              </a:rPr>
              <a:t>Free Resource available</a:t>
            </a:r>
            <a:r>
              <a:rPr lang="en-US" sz="1050" i="1" u="sng" dirty="0"/>
              <a:t>: Applying ISA/IEC 27001/2 and the ISA/IEC62443 Series for Operational Technology Environment</a:t>
            </a:r>
            <a:endParaRPr lang="en-US" sz="10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E51601-B10B-7853-4644-945030160FCB}"/>
              </a:ext>
            </a:extLst>
          </p:cNvPr>
          <p:cNvSpPr txBox="1">
            <a:spLocks/>
          </p:cNvSpPr>
          <p:nvPr/>
        </p:nvSpPr>
        <p:spPr>
          <a:xfrm>
            <a:off x="1528763" y="365125"/>
            <a:ext cx="1066323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AAB5"/>
                </a:solidFill>
              </a:rPr>
              <a:t>Working Together: </a:t>
            </a:r>
            <a:br>
              <a:rPr lang="en-US" dirty="0">
                <a:solidFill>
                  <a:srgbClr val="00AAB5"/>
                </a:solidFill>
              </a:rPr>
            </a:br>
            <a:r>
              <a:rPr lang="en-US" dirty="0"/>
              <a:t>ISA/IEC 62443 and ISO/IEC 27001/2</a:t>
            </a:r>
          </a:p>
        </p:txBody>
      </p:sp>
      <p:sp>
        <p:nvSpPr>
          <p:cNvPr id="9" name="Pfeil: nach links 65">
            <a:extLst>
              <a:ext uri="{FF2B5EF4-FFF2-40B4-BE49-F238E27FC236}">
                <a16:creationId xmlns:a16="http://schemas.microsoft.com/office/drawing/2014/main" id="{FDF0320E-9F15-7B28-0D93-8F38FFD8FAE2}"/>
              </a:ext>
            </a:extLst>
          </p:cNvPr>
          <p:cNvSpPr/>
          <p:nvPr/>
        </p:nvSpPr>
        <p:spPr bwMode="auto">
          <a:xfrm flipH="1">
            <a:off x="3373146" y="2878458"/>
            <a:ext cx="1332417" cy="626598"/>
          </a:xfrm>
          <a:prstGeom prst="leftArrow">
            <a:avLst>
              <a:gd name="adj1" fmla="val 50000"/>
              <a:gd name="adj2" fmla="val 179147"/>
            </a:avLst>
          </a:prstGeom>
          <a:solidFill>
            <a:sysClr val="window" lastClr="FFFFFF"/>
          </a:solidFill>
          <a:ln w="222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lIns="107975" tIns="0" rIns="36000" bIns="0" anchor="ctr" anchorCtr="0"/>
          <a:lstStyle/>
          <a:p>
            <a:pPr marL="225425" algn="ctr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prstClr val="black"/>
                </a:solidFill>
                <a:ea typeface="ＭＳ Ｐゴシック" charset="-128"/>
                <a:cs typeface="Calibri" panose="020F0502020204030204" pitchFamily="34" charset="0"/>
              </a:rPr>
              <a:t>    address</a:t>
            </a:r>
          </a:p>
        </p:txBody>
      </p:sp>
    </p:spTree>
    <p:extLst>
      <p:ext uri="{BB962C8B-B14F-4D97-AF65-F5344CB8AC3E}">
        <p14:creationId xmlns:p14="http://schemas.microsoft.com/office/powerpoint/2010/main" val="24787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2EB93E-ECC9-4D90-A4D5-D99DE907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365125"/>
            <a:ext cx="10139855" cy="1325563"/>
          </a:xfrm>
        </p:spPr>
        <p:txBody>
          <a:bodyPr/>
          <a:lstStyle/>
          <a:p>
            <a:r>
              <a:rPr lang="en-US" sz="2400" dirty="0"/>
              <a:t>According to ISA/IEC 62443-2-1, the Security Program of Asset Owner and ISMS Must Be Coordinated</a:t>
            </a:r>
          </a:p>
        </p:txBody>
      </p:sp>
      <p:sp>
        <p:nvSpPr>
          <p:cNvPr id="152" name="cdtText Box 4 Id134148">
            <a:extLst>
              <a:ext uri="{FF2B5EF4-FFF2-40B4-BE49-F238E27FC236}">
                <a16:creationId xmlns:a16="http://schemas.microsoft.com/office/drawing/2014/main" id="{90B517E4-2997-439A-8DBC-37789D8ED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000" y="5030743"/>
            <a:ext cx="9684000" cy="90925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9525" algn="ctr">
            <a:solidFill>
              <a:sysClr val="window" lastClr="FFFFFF">
                <a:lumMod val="95000"/>
              </a:sysClr>
            </a:solidFill>
            <a:miter lim="800000"/>
            <a:headEnd/>
            <a:tailEnd/>
          </a:ln>
          <a:effectLst/>
        </p:spPr>
        <p:txBody>
          <a:bodyPr wrap="square" lIns="108000" tIns="54000" rIns="108000" bIns="54000" anchor="ctr" anchorCtr="1"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ts val="0"/>
              </a:spcBef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defTabSz="91440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765"/>
              </a:solidFill>
              <a:effectLst/>
              <a:uLnTx/>
              <a:uFillTx/>
              <a:latin typeface="Aptos" panose="020B000402020202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95EBE819-5D2C-4B4C-950F-E5808C9CE19A}"/>
              </a:ext>
            </a:extLst>
          </p:cNvPr>
          <p:cNvGrpSpPr/>
          <p:nvPr/>
        </p:nvGrpSpPr>
        <p:grpSpPr>
          <a:xfrm>
            <a:off x="1836000" y="5030743"/>
            <a:ext cx="360000" cy="909257"/>
            <a:chOff x="612000" y="4968000"/>
            <a:chExt cx="360000" cy="1224000"/>
          </a:xfrm>
        </p:grpSpPr>
        <p:sp>
          <p:nvSpPr>
            <p:cNvPr id="154" name="Pfeil: Chevron 153">
              <a:extLst>
                <a:ext uri="{FF2B5EF4-FFF2-40B4-BE49-F238E27FC236}">
                  <a16:creationId xmlns:a16="http://schemas.microsoft.com/office/drawing/2014/main" id="{7A5487D6-123C-408B-A65A-4F7C88EAB5FC}"/>
                </a:ext>
              </a:extLst>
            </p:cNvPr>
            <p:cNvSpPr/>
            <p:nvPr/>
          </p:nvSpPr>
          <p:spPr bwMode="auto">
            <a:xfrm>
              <a:off x="612000" y="4968000"/>
              <a:ext cx="360000" cy="1224000"/>
            </a:xfrm>
            <a:prstGeom prst="chevron">
              <a:avLst>
                <a:gd name="adj" fmla="val 70595"/>
              </a:avLst>
            </a:prstGeom>
            <a:solidFill>
              <a:srgbClr val="004765"/>
            </a:solidFill>
            <a:ln>
              <a:noFill/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55" name="Pfeil: nach rechts 154">
              <a:extLst>
                <a:ext uri="{FF2B5EF4-FFF2-40B4-BE49-F238E27FC236}">
                  <a16:creationId xmlns:a16="http://schemas.microsoft.com/office/drawing/2014/main" id="{6B541998-CFA4-4B05-AA05-EB12D17BE666}"/>
                </a:ext>
              </a:extLst>
            </p:cNvPr>
            <p:cNvSpPr/>
            <p:nvPr/>
          </p:nvSpPr>
          <p:spPr bwMode="auto">
            <a:xfrm>
              <a:off x="612001" y="4968000"/>
              <a:ext cx="252000" cy="1224000"/>
            </a:xfrm>
            <a:prstGeom prst="rightArrow">
              <a:avLst>
                <a:gd name="adj1" fmla="val 100000"/>
                <a:gd name="adj2" fmla="val 100000"/>
              </a:avLst>
            </a:prstGeom>
            <a:solidFill>
              <a:sysClr val="window" lastClr="FFFFFF"/>
            </a:solidFill>
            <a:ln>
              <a:solidFill>
                <a:sysClr val="window" lastClr="FFFFFF"/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56" name="Rechteck 155">
            <a:extLst>
              <a:ext uri="{FF2B5EF4-FFF2-40B4-BE49-F238E27FC236}">
                <a16:creationId xmlns:a16="http://schemas.microsoft.com/office/drawing/2014/main" id="{32075C14-7C17-4647-8637-88A5A8328D56}"/>
              </a:ext>
            </a:extLst>
          </p:cNvPr>
          <p:cNvSpPr/>
          <p:nvPr/>
        </p:nvSpPr>
        <p:spPr bwMode="auto">
          <a:xfrm>
            <a:off x="1944000" y="5004000"/>
            <a:ext cx="9648000" cy="9360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54000" rIns="108000" bIns="54000" numCol="1" spcCol="72000" rtlCol="0" anchor="ctr">
            <a:noAutofit/>
          </a:bodyPr>
          <a:lstStyle/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Asset Owner has an established ISMS for the IT environment according to ISO/IEC 27001/2</a:t>
            </a:r>
          </a:p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Asset Owner operates a security program for the IACS in operation according to IEC 62443-2-1</a:t>
            </a:r>
          </a:p>
          <a:p>
            <a:pPr marL="540000" indent="-1800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4765"/>
                </a:solidFill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Requirements of IEC 62443-2-1 are specific to IACS and must be matched to ISO/IEC 27001/2 controls </a:t>
            </a:r>
          </a:p>
        </p:txBody>
      </p:sp>
      <p:sp>
        <p:nvSpPr>
          <p:cNvPr id="157" name="Rectangle 47">
            <a:extLst>
              <a:ext uri="{FF2B5EF4-FFF2-40B4-BE49-F238E27FC236}">
                <a16:creationId xmlns:a16="http://schemas.microsoft.com/office/drawing/2014/main" id="{511887CA-82EF-4C6F-B411-774B4393A109}"/>
              </a:ext>
            </a:extLst>
          </p:cNvPr>
          <p:cNvSpPr/>
          <p:nvPr/>
        </p:nvSpPr>
        <p:spPr>
          <a:xfrm>
            <a:off x="1836000" y="1368000"/>
            <a:ext cx="9684000" cy="356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solidFill>
              <a:schemeClr val="accent3"/>
            </a:solidFill>
            <a:miter lim="800000"/>
            <a:headEnd/>
            <a:tailEnd/>
          </a:ln>
        </p:spPr>
        <p:txBody>
          <a:bodyPr wrap="square" lIns="107975" tIns="0" rIns="107975" bIns="0" anchor="t" anchorCtr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AB5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IACS environment</a:t>
            </a:r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0CA8E169-0B93-4284-ADEE-A7C76F747A59}"/>
              </a:ext>
            </a:extLst>
          </p:cNvPr>
          <p:cNvSpPr/>
          <p:nvPr/>
        </p:nvSpPr>
        <p:spPr bwMode="auto">
          <a:xfrm>
            <a:off x="6192000" y="1476000"/>
            <a:ext cx="5184000" cy="342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0" tIns="36000" rIns="0" bIns="0" numCol="1" spcCol="72000" rtlCol="0" anchor="t" anchorCtr="1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IT environment of IACS in operation</a:t>
            </a:r>
          </a:p>
        </p:txBody>
      </p:sp>
      <p:pic>
        <p:nvPicPr>
          <p:cNvPr id="159" name="Picture 2" descr="D:\IndSec\40_MarCom\Ressourcen\Keyviusal\Amberg_Slideshow\6483_Industrial_Security_SI_01133690_150325-1_2_Passwort-Verbindungslini....jpg">
            <a:extLst>
              <a:ext uri="{FF2B5EF4-FFF2-40B4-BE49-F238E27FC236}">
                <a16:creationId xmlns:a16="http://schemas.microsoft.com/office/drawing/2014/main" id="{BC645AC2-B72E-4224-9295-50A12175A902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6000" y="1836000"/>
            <a:ext cx="4896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54">
            <a:extLst>
              <a:ext uri="{FF2B5EF4-FFF2-40B4-BE49-F238E27FC236}">
                <a16:creationId xmlns:a16="http://schemas.microsoft.com/office/drawing/2014/main" id="{AB88315A-A99F-43A3-B829-03F882C2C6B5}"/>
              </a:ext>
            </a:extLst>
          </p:cNvPr>
          <p:cNvSpPr/>
          <p:nvPr/>
        </p:nvSpPr>
        <p:spPr>
          <a:xfrm>
            <a:off x="6335999" y="1805182"/>
            <a:ext cx="4896000" cy="4680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lIns="0" tIns="0" rIns="0" bIns="0" rtlCol="0"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cxnSp>
        <p:nvCxnSpPr>
          <p:cNvPr id="162" name="Verbinder: gekrümmt 161">
            <a:extLst>
              <a:ext uri="{FF2B5EF4-FFF2-40B4-BE49-F238E27FC236}">
                <a16:creationId xmlns:a16="http://schemas.microsoft.com/office/drawing/2014/main" id="{4335BE93-A3CC-45CB-82F9-9ED4892B6FB7}"/>
              </a:ext>
            </a:extLst>
          </p:cNvPr>
          <p:cNvCxnSpPr/>
          <p:nvPr/>
        </p:nvCxnSpPr>
        <p:spPr bwMode="auto">
          <a:xfrm flipV="1">
            <a:off x="4176000" y="2016000"/>
            <a:ext cx="2160226" cy="360000"/>
          </a:xfrm>
          <a:prstGeom prst="curvedConnector3">
            <a:avLst>
              <a:gd name="adj1" fmla="val 50000"/>
            </a:avLst>
          </a:prstGeom>
          <a:solidFill>
            <a:srgbClr val="000000"/>
          </a:solidFill>
          <a:ln w="22225" cap="flat" cmpd="sng" algn="ctr">
            <a:solidFill>
              <a:srgbClr val="41AAC8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" name="Text Box 6">
            <a:extLst>
              <a:ext uri="{FF2B5EF4-FFF2-40B4-BE49-F238E27FC236}">
                <a16:creationId xmlns:a16="http://schemas.microsoft.com/office/drawing/2014/main" id="{3A8E70EB-9E0E-43C3-85D0-CC36E79EF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250" y="2088278"/>
            <a:ext cx="1800000" cy="215444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1AAC8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Accountable</a:t>
            </a:r>
          </a:p>
        </p:txBody>
      </p:sp>
      <p:sp>
        <p:nvSpPr>
          <p:cNvPr id="164" name="Rechteck 163">
            <a:extLst>
              <a:ext uri="{FF2B5EF4-FFF2-40B4-BE49-F238E27FC236}">
                <a16:creationId xmlns:a16="http://schemas.microsoft.com/office/drawing/2014/main" id="{E0B24D9C-0D49-4333-AC1F-9A08531C7C17}"/>
              </a:ext>
            </a:extLst>
          </p:cNvPr>
          <p:cNvSpPr/>
          <p:nvPr/>
        </p:nvSpPr>
        <p:spPr bwMode="auto">
          <a:xfrm>
            <a:off x="2052000" y="3240000"/>
            <a:ext cx="3960000" cy="1620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2225">
            <a:solidFill>
              <a:schemeClr val="accent2"/>
            </a:solidFill>
          </a:ln>
          <a:effectLst/>
        </p:spPr>
        <p:txBody>
          <a:bodyPr wrap="square" lIns="108000" tIns="54000" rIns="108000" bIns="54000" numCol="1" spcCol="72000" rtlCol="0" anchor="t" anchorCtr="1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ISO/IEC 27001/2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Information security management system</a:t>
            </a:r>
          </a:p>
        </p:txBody>
      </p:sp>
      <p:sp>
        <p:nvSpPr>
          <p:cNvPr id="165" name="AutoShape 39">
            <a:extLst>
              <a:ext uri="{FF2B5EF4-FFF2-40B4-BE49-F238E27FC236}">
                <a16:creationId xmlns:a16="http://schemas.microsoft.com/office/drawing/2014/main" id="{1EC337C0-5C77-460B-A9BE-77151C046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250" y="2213344"/>
            <a:ext cx="1800000" cy="612000"/>
          </a:xfrm>
          <a:prstGeom prst="rect">
            <a:avLst/>
          </a:prstGeom>
          <a:solidFill>
            <a:srgbClr val="003E6B"/>
          </a:solidFill>
          <a:ln w="9525">
            <a:solidFill>
              <a:srgbClr val="003E6B"/>
            </a:solidFill>
            <a:round/>
            <a:headEnd/>
            <a:tailEnd/>
          </a:ln>
        </p:spPr>
        <p:txBody>
          <a:bodyPr tIns="36000" anchor="ctr" anchorCtr="1"/>
          <a:lstStyle/>
          <a:p>
            <a:pPr algn="ctr">
              <a:defRPr/>
            </a:pPr>
            <a:r>
              <a:rPr lang="en-US" kern="0" dirty="0">
                <a:solidFill>
                  <a:schemeClr val="bg1"/>
                </a:solidFill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Asset Owner</a:t>
            </a:r>
          </a:p>
        </p:txBody>
      </p: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FC21A2F5-B450-49EA-83F1-A2269C41D8FE}"/>
              </a:ext>
            </a:extLst>
          </p:cNvPr>
          <p:cNvGrpSpPr/>
          <p:nvPr/>
        </p:nvGrpSpPr>
        <p:grpSpPr>
          <a:xfrm>
            <a:off x="4176000" y="2376000"/>
            <a:ext cx="6804000" cy="2124000"/>
            <a:chOff x="4176000" y="2376000"/>
            <a:chExt cx="6804000" cy="2124000"/>
          </a:xfrm>
        </p:grpSpPr>
        <p:sp>
          <p:nvSpPr>
            <p:cNvPr id="168" name="Text Box 6">
              <a:extLst>
                <a:ext uri="{FF2B5EF4-FFF2-40B4-BE49-F238E27FC236}">
                  <a16:creationId xmlns:a16="http://schemas.microsoft.com/office/drawing/2014/main" id="{72662B03-7D5E-45F4-B93B-64E50A79D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4000" y="2376000"/>
              <a:ext cx="4356000" cy="900000"/>
            </a:xfrm>
            <a:prstGeom prst="snip1Rect">
              <a:avLst>
                <a:gd name="adj" fmla="val 37694"/>
              </a:avLst>
            </a:prstGeom>
            <a:solidFill>
              <a:srgbClr val="6666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216000" anchor="b" anchorCtr="1"/>
            <a:lstStyle>
              <a:defPPr>
                <a:defRPr lang="de-DE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" kern="0">
                  <a:solidFill>
                    <a:schemeClr val="lt1"/>
                  </a:solidFill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</a:rPr>
                <a:t>Process security measures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</a:rPr>
                <a:t>to be practiced  during operation</a:t>
              </a:r>
            </a:p>
          </p:txBody>
        </p:sp>
        <p:sp>
          <p:nvSpPr>
            <p:cNvPr id="169" name="Rectangle 103">
              <a:extLst>
                <a:ext uri="{FF2B5EF4-FFF2-40B4-BE49-F238E27FC236}">
                  <a16:creationId xmlns:a16="http://schemas.microsoft.com/office/drawing/2014/main" id="{14FEC795-47E7-43D6-955F-63A92595D4E3}"/>
                </a:ext>
              </a:extLst>
            </p:cNvPr>
            <p:cNvSpPr/>
            <p:nvPr/>
          </p:nvSpPr>
          <p:spPr>
            <a:xfrm>
              <a:off x="6624000" y="3600000"/>
              <a:ext cx="4355999" cy="900000"/>
            </a:xfrm>
            <a:prstGeom prst="rect">
              <a:avLst/>
            </a:prstGeom>
            <a:solidFill>
              <a:srgbClr val="AAE6F5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108000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Automation solution</a:t>
              </a:r>
            </a:p>
          </p:txBody>
        </p:sp>
        <p:sp>
          <p:nvSpPr>
            <p:cNvPr id="170" name="Text Box 6">
              <a:extLst>
                <a:ext uri="{FF2B5EF4-FFF2-40B4-BE49-F238E27FC236}">
                  <a16:creationId xmlns:a16="http://schemas.microsoft.com/office/drawing/2014/main" id="{0E1E581B-69F1-4DA7-A7EE-68B165139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000" y="2484000"/>
              <a:ext cx="21600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operates</a:t>
              </a:r>
            </a:p>
          </p:txBody>
        </p:sp>
        <p:cxnSp>
          <p:nvCxnSpPr>
            <p:cNvPr id="171" name="Straight Arrow Connector 92">
              <a:extLst>
                <a:ext uri="{FF2B5EF4-FFF2-40B4-BE49-F238E27FC236}">
                  <a16:creationId xmlns:a16="http://schemas.microsoft.com/office/drawing/2014/main" id="{3FB01642-D51F-48F5-AD66-BA61D99A277B}"/>
                </a:ext>
              </a:extLst>
            </p:cNvPr>
            <p:cNvCxnSpPr/>
            <p:nvPr/>
          </p:nvCxnSpPr>
          <p:spPr>
            <a:xfrm>
              <a:off x="4176000" y="2700000"/>
              <a:ext cx="2448000" cy="0"/>
            </a:xfrm>
            <a:prstGeom prst="straightConnector1">
              <a:avLst/>
            </a:prstGeom>
            <a:solidFill>
              <a:srgbClr val="000000"/>
            </a:solidFill>
            <a:ln w="158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2" name="Pfeil: nach oben und unten 171">
              <a:extLst>
                <a:ext uri="{FF2B5EF4-FFF2-40B4-BE49-F238E27FC236}">
                  <a16:creationId xmlns:a16="http://schemas.microsoft.com/office/drawing/2014/main" id="{599045DD-64E5-44A1-9DD8-8B8F01CCCE47}"/>
                </a:ext>
              </a:extLst>
            </p:cNvPr>
            <p:cNvSpPr/>
            <p:nvPr/>
          </p:nvSpPr>
          <p:spPr bwMode="auto">
            <a:xfrm>
              <a:off x="8568000" y="3132000"/>
              <a:ext cx="432000" cy="576000"/>
            </a:xfrm>
            <a:prstGeom prst="upDownArrow">
              <a:avLst/>
            </a:prstGeom>
            <a:solidFill>
              <a:srgbClr val="FFFFFF"/>
            </a:soli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marL="0" marR="0" lvl="0" indent="0" algn="ctr" defTabSz="1236726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charset="0"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C476B9C9-05E8-49CE-B865-9C00B0AAE846}"/>
              </a:ext>
            </a:extLst>
          </p:cNvPr>
          <p:cNvGrpSpPr/>
          <p:nvPr/>
        </p:nvGrpSpPr>
        <p:grpSpPr>
          <a:xfrm>
            <a:off x="2232000" y="3780000"/>
            <a:ext cx="3600000" cy="972000"/>
            <a:chOff x="2232000" y="3780000"/>
            <a:chExt cx="3600000" cy="972000"/>
          </a:xfrm>
        </p:grpSpPr>
        <p:sp>
          <p:nvSpPr>
            <p:cNvPr id="174" name="Rectangle 47">
              <a:extLst>
                <a:ext uri="{FF2B5EF4-FFF2-40B4-BE49-F238E27FC236}">
                  <a16:creationId xmlns:a16="http://schemas.microsoft.com/office/drawing/2014/main" id="{2E968562-BA40-433A-BCCD-C024E7BDED1E}"/>
                </a:ext>
              </a:extLst>
            </p:cNvPr>
            <p:cNvSpPr/>
            <p:nvPr/>
          </p:nvSpPr>
          <p:spPr>
            <a:xfrm>
              <a:off x="2232000" y="3780000"/>
              <a:ext cx="3600000" cy="972000"/>
            </a:xfrm>
            <a:prstGeom prst="rect">
              <a:avLst/>
            </a:prstGeom>
            <a:solidFill>
              <a:sysClr val="window" lastClr="FFFFFF"/>
            </a:solidFill>
            <a:ln w="22225" algn="ctr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wrap="square" lIns="107975" tIns="36000" rIns="107975" bIns="36000" anchor="t" anchorCtr="1"/>
            <a:lstStyle/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IEC 62443-2-1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ＭＳ Ｐゴシック" charset="-128"/>
                  <a:cs typeface="Calibri" panose="020F0502020204030204" pitchFamily="34" charset="0"/>
                </a:rPr>
                <a:t>Security program requirements for IACS for asset owners</a:t>
              </a:r>
            </a:p>
          </p:txBody>
        </p:sp>
        <p:pic>
          <p:nvPicPr>
            <p:cNvPr id="175" name="Grafik 174">
              <a:extLst>
                <a:ext uri="{FF2B5EF4-FFF2-40B4-BE49-F238E27FC236}">
                  <a16:creationId xmlns:a16="http://schemas.microsoft.com/office/drawing/2014/main" id="{07E5C8A5-1AE2-4456-87FC-50D5506A57C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4176000"/>
              <a:ext cx="3204000" cy="540000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</p:grpSp>
      <p:sp>
        <p:nvSpPr>
          <p:cNvPr id="176" name="Textfeld 175">
            <a:extLst>
              <a:ext uri="{FF2B5EF4-FFF2-40B4-BE49-F238E27FC236}">
                <a16:creationId xmlns:a16="http://schemas.microsoft.com/office/drawing/2014/main" id="{95860CCE-C9C4-4968-BC2B-140DB45E7098}"/>
              </a:ext>
            </a:extLst>
          </p:cNvPr>
          <p:cNvSpPr txBox="1"/>
          <p:nvPr/>
        </p:nvSpPr>
        <p:spPr>
          <a:xfrm>
            <a:off x="6444000" y="4605667"/>
            <a:ext cx="1836000" cy="184666"/>
          </a:xfrm>
          <a:prstGeom prst="rect">
            <a:avLst/>
          </a:prstGeom>
          <a:solidFill>
            <a:srgbClr val="ADBECB">
              <a:lumMod val="20000"/>
              <a:lumOff val="80000"/>
            </a:srgb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</a:rPr>
              <a:t>Source:https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</a:rPr>
              <a:t>://assets.new.siemens.com/siemens/assets/</a:t>
            </a:r>
          </a:p>
        </p:txBody>
      </p:sp>
      <p:sp>
        <p:nvSpPr>
          <p:cNvPr id="161" name="Rectangle 54">
            <a:extLst>
              <a:ext uri="{FF2B5EF4-FFF2-40B4-BE49-F238E27FC236}">
                <a16:creationId xmlns:a16="http://schemas.microsoft.com/office/drawing/2014/main" id="{65CB3C5D-E241-4D9D-BE39-AA6F5E8B25B9}"/>
              </a:ext>
            </a:extLst>
          </p:cNvPr>
          <p:cNvSpPr/>
          <p:nvPr/>
        </p:nvSpPr>
        <p:spPr>
          <a:xfrm>
            <a:off x="6336226" y="1800000"/>
            <a:ext cx="4896000" cy="2988000"/>
          </a:xfrm>
          <a:prstGeom prst="rect">
            <a:avLst/>
          </a:prstGeom>
          <a:noFill/>
          <a:ln w="15875" cap="flat" cmpd="sng" algn="ctr">
            <a:solidFill>
              <a:schemeClr val="accent3"/>
            </a:solidFill>
            <a:prstDash val="solid"/>
          </a:ln>
          <a:effectLst/>
        </p:spPr>
        <p:txBody>
          <a:bodyPr lIns="0" tIns="0" rIns="0" bIns="0" rtlCol="0" anchor="t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ＭＳ Ｐゴシック" charset="-128"/>
                <a:cs typeface="Calibri" panose="020F0502020204030204" pitchFamily="34" charset="0"/>
              </a:rPr>
              <a:t>Industrial Automation and Control System (IACS)</a:t>
            </a:r>
          </a:p>
        </p:txBody>
      </p:sp>
    </p:spTree>
    <p:extLst>
      <p:ext uri="{BB962C8B-B14F-4D97-AF65-F5344CB8AC3E}">
        <p14:creationId xmlns:p14="http://schemas.microsoft.com/office/powerpoint/2010/main" val="32118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B58D-3B3D-E0AE-2116-A35CA1632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3E6B"/>
                </a:solidFill>
                <a:latin typeface="Montserrat SemiBold" panose="00000700000000000000" pitchFamily="50" charset="0"/>
              </a:rPr>
              <a:t>ISA Global Cybersecurity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FA5C2-BBED-69D7-1E25-6D631D96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524" y="2684503"/>
            <a:ext cx="9381388" cy="3794235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5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Awareness and Outreach –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Generate awareness of ISA/IEC 62443 and value of the standards and practices through participation at industry events, presentations, webinars, social media, and more.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Advocacy and Adoption –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Recruit industry group support and advocate for adoption in public policy language with regulatory authorities, legislators, and the insurance industry.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Training and Education –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Develop new ISA cybersecurity education offerings, collaborate with academia and government (such as INL, DHS, CISA), update commercial and open-source tools, and improve accessibility to ISA/IEC 62443 standards and practices.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15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000000"/>
                </a:solidFill>
                <a:latin typeface="Aptos" panose="020B0004020202020204" pitchFamily="34" charset="0"/>
              </a:rPr>
              <a:t>Compliance and Prevention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</a:rPr>
              <a:t>– Train and credential ICS incident responders and stablish an incident response capability through the ICS4ICS program. </a:t>
            </a:r>
            <a:r>
              <a:rPr lang="en-US" sz="1500" dirty="0">
                <a:solidFill>
                  <a:srgbClr val="000000"/>
                </a:solidFill>
                <a:latin typeface="Aptos" panose="020B0004020202020204" pitchFamily="34" charset="0"/>
                <a:hlinkClick r:id="rId3"/>
              </a:rPr>
              <a:t>www.ics4ics.org</a:t>
            </a:r>
            <a:endParaRPr lang="en-US" sz="1500" dirty="0">
              <a:latin typeface="Aptos" panose="020B0004020202020204" pitchFamily="34" charset="0"/>
            </a:endParaRPr>
          </a:p>
        </p:txBody>
      </p:sp>
      <p:pic>
        <p:nvPicPr>
          <p:cNvPr id="4" name="Picture 4" descr="https://lh3.googleusercontent.com/4p2pCS04C-XYzLnW366Go56bAM5Bh-_TVRKzdkaHoKhihYoT4w4cINO_Yv8O9hhX_eP0UTO7FVRAY5o3MJEqkg=w731">
            <a:extLst>
              <a:ext uri="{FF2B5EF4-FFF2-40B4-BE49-F238E27FC236}">
                <a16:creationId xmlns:a16="http://schemas.microsoft.com/office/drawing/2014/main" id="{8981A825-CC27-72AB-5D5A-FCE1D249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68" y="289919"/>
            <a:ext cx="1904070" cy="6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blue line drawing of people in circles&#10;&#10;Description automatically generated">
            <a:extLst>
              <a:ext uri="{FF2B5EF4-FFF2-40B4-BE49-F238E27FC236}">
                <a16:creationId xmlns:a16="http://schemas.microsoft.com/office/drawing/2014/main" id="{FB707294-B896-C8E0-FF55-84E38E266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0374" y="2966898"/>
            <a:ext cx="592355" cy="59235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CD2CD9-A460-7DAE-651B-EA3F97456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6608" y="3815903"/>
            <a:ext cx="534406" cy="534406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8FD5F4-56F5-E9B4-AA7E-F0A4FC867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0375" y="4567976"/>
            <a:ext cx="611735" cy="611735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EFE92-4A75-8393-0C8C-89E556007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94" y="5387107"/>
            <a:ext cx="704260" cy="7443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539B4C-DFFE-EBA0-C8D6-FC752A2FFA2B}"/>
              </a:ext>
            </a:extLst>
          </p:cNvPr>
          <p:cNvSpPr txBox="1">
            <a:spLocks/>
          </p:cNvSpPr>
          <p:nvPr/>
        </p:nvSpPr>
        <p:spPr>
          <a:xfrm>
            <a:off x="1529254" y="1240203"/>
            <a:ext cx="10621142" cy="1580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925" indent="-3429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AAB5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r>
              <a:rPr lang="en-US" sz="1600" dirty="0">
                <a:solidFill>
                  <a:srgbClr val="00AAB5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Bridge the gap between the published ISA/IEC 62443 automation cybersecurity standards and adoption by stakeholders including end-users, suppliers, service providers, and public policy makers.</a:t>
            </a:r>
          </a:p>
          <a:p>
            <a:pPr marL="0" lvl="1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00AAB5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Vision: 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Establish a forum for collaboration among stakeholders to develop programs and work products that accelerate adoption of cybersecurity best practices for securing automation that affects our everyday lives.</a:t>
            </a:r>
          </a:p>
        </p:txBody>
      </p:sp>
    </p:spTree>
    <p:extLst>
      <p:ext uri="{BB962C8B-B14F-4D97-AF65-F5344CB8AC3E}">
        <p14:creationId xmlns:p14="http://schemas.microsoft.com/office/powerpoint/2010/main" val="24000067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tle text is always blue&amp;quot;&quot;/&gt;&lt;property id=&quot;20307&quot; value=&quot;256&quot;/&gt;&lt;/object&gt;&lt;object type=&quot;3&quot; unique_id=&quot;10026&quot;&gt;&lt;property id=&quot;20148&quot; value=&quot;5&quot;/&gt;&lt;property id=&quot;20300&quot; value=&quot;Slide 2 - &amp;quot;Content slide&amp;quot;&quot;/&gt;&lt;property id=&quot;20307&quot; value=&quot;257&quot;/&gt;&lt;/object&gt;&lt;object type=&quot;3&quot; unique_id=&quot;10027&quot;&gt;&lt;property id=&quot;20148&quot; value=&quot;5&quot;/&gt;&lt;property id=&quot;20300&quot; value=&quot;Slide 3 - &amp;quot;Subtitle/new section slide&amp;quot;&quot;/&gt;&lt;property id=&quot;20307&quot; value=&quot;258&quot;/&gt;&lt;/object&gt;&lt;object type=&quot;3&quot; unique_id=&quot;10028&quot;&gt;&lt;property id=&quot;20148&quot; value=&quot;5&quot;/&gt;&lt;property id=&quot;20300&quot; value=&quot;Slide 4 - &amp;quot;Content slide&amp;quot;&quot;/&gt;&lt;property id=&quot;20307&quot; value=&quot;260&quot;/&gt;&lt;/object&gt;&lt;object type=&quot;3&quot; unique_id=&quot;10029&quot;&gt;&lt;property id=&quot;20148&quot; value=&quot;5&quot;/&gt;&lt;property id=&quot;20300&quot; value=&quot;Slide 6 - &amp;quot;Two column content slide&amp;quot;&quot;/&gt;&lt;property id=&quot;20307&quot; value=&quot;259&quot;/&gt;&lt;/object&gt;&lt;object type=&quot;3&quot; unique_id=&quot;10118&quot;&gt;&lt;property id=&quot;20148&quot; value=&quot;5&quot;/&gt;&lt;property id=&quot;20300&quot; value=&quot;Slide 5 - &amp;quot;Content slide&amp;quot;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SA colors">
      <a:dk1>
        <a:srgbClr val="003E6B"/>
      </a:dk1>
      <a:lt1>
        <a:srgbClr val="FFFFFF"/>
      </a:lt1>
      <a:dk2>
        <a:srgbClr val="003E6B"/>
      </a:dk2>
      <a:lt2>
        <a:srgbClr val="F2F2F2"/>
      </a:lt2>
      <a:accent1>
        <a:srgbClr val="75BEE9"/>
      </a:accent1>
      <a:accent2>
        <a:srgbClr val="F47920"/>
      </a:accent2>
      <a:accent3>
        <a:srgbClr val="00AAB5"/>
      </a:accent3>
      <a:accent4>
        <a:srgbClr val="FFC425"/>
      </a:accent4>
      <a:accent5>
        <a:srgbClr val="73477B"/>
      </a:accent5>
      <a:accent6>
        <a:srgbClr val="95C93D"/>
      </a:accent6>
      <a:hlink>
        <a:srgbClr val="75BEE9"/>
      </a:hlink>
      <a:folHlink>
        <a:srgbClr val="CF202F"/>
      </a:folHlink>
    </a:clrScheme>
    <a:fontScheme name="ISA text">
      <a:majorFont>
        <a:latin typeface="Montserra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A Wide White template  -  Read-Only" id="{19478462-076D-4C4D-8BF1-CF66588B0065}" vid="{6BFFC81E-888F-41FF-A9A0-BBF233AD3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CSIC ISA WIDE template</Template>
  <TotalTime>2133</TotalTime>
  <Words>1234</Words>
  <Application>Microsoft Office PowerPoint</Application>
  <PresentationFormat>Widescreen</PresentationFormat>
  <Paragraphs>131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Montserrat SemiBold</vt:lpstr>
      <vt:lpstr>Open Sans</vt:lpstr>
      <vt:lpstr>Wingdings</vt:lpstr>
      <vt:lpstr>Calibri</vt:lpstr>
      <vt:lpstr>Aptos</vt:lpstr>
      <vt:lpstr>ＭＳ Ｐゴシック</vt:lpstr>
      <vt:lpstr>Arial Unicode MS</vt:lpstr>
      <vt:lpstr>Arial</vt:lpstr>
      <vt:lpstr>Symbol</vt:lpstr>
      <vt:lpstr>Office Theme</vt:lpstr>
      <vt:lpstr>A Global Consortium Working  to Secure Critical Infrastructure</vt:lpstr>
      <vt:lpstr>About ISA</vt:lpstr>
      <vt:lpstr>PowerPoint Presentation</vt:lpstr>
      <vt:lpstr>PowerPoint Presentation</vt:lpstr>
      <vt:lpstr>Value: ISA/IEC 62443 Standards</vt:lpstr>
      <vt:lpstr>PowerPoint Presentation</vt:lpstr>
      <vt:lpstr>PowerPoint Presentation</vt:lpstr>
      <vt:lpstr>According to ISA/IEC 62443-2-1, the Security Program of Asset Owner and ISMS Must Be Coordinated</vt:lpstr>
      <vt:lpstr>ISA Global Cybersecurity Alliance</vt:lpstr>
      <vt:lpstr>ISAGCA Members</vt:lpstr>
      <vt:lpstr>PowerPoint Presentation</vt:lpstr>
      <vt:lpstr>Be Part of the Movement to Prioritize OT Cybersecurity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Foor</dc:creator>
  <cp:lastModifiedBy>Liz Neiman</cp:lastModifiedBy>
  <cp:revision>67</cp:revision>
  <dcterms:created xsi:type="dcterms:W3CDTF">2021-09-28T00:38:48Z</dcterms:created>
  <dcterms:modified xsi:type="dcterms:W3CDTF">2024-02-19T22:40:32Z</dcterms:modified>
</cp:coreProperties>
</file>